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835C5E-C03F-412E-9B29-523622CC17CD}">
  <a:tblStyle styleId="{FC835C5E-C03F-412E-9B29-523622CC17CD}" styleName="Table_0">
    <a:wholeTbl>
      <a:tcTxStyle b="off" i="off">
        <a:font>
          <a:latin typeface="Helvetica Light"/>
          <a:ea typeface="Helvetica Light"/>
          <a:cs typeface="Helvetica Light"/>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EBEBEB"/>
          </a:solidFill>
        </a:fill>
      </a:tcStyle>
    </a:wholeTbl>
    <a:band1H>
      <a:tcTxStyle/>
      <a:tcStyle>
        <a:tcBdr/>
      </a:tcStyle>
    </a:band1H>
    <a:band2H>
      <a:tcTxStyle b="off" i="off"/>
      <a:tcStyle>
        <a:tcBdr/>
        <a:fill>
          <a:solidFill>
            <a:srgbClr val="DCE5E6"/>
          </a:solidFill>
        </a:fill>
      </a:tcStyle>
    </a:band2H>
    <a:band1V>
      <a:tcTxStyle/>
      <a:tcStyle>
        <a:tcBdr/>
      </a:tcStyle>
    </a:band1V>
    <a:band2V>
      <a:tcTxStyle/>
      <a:tcStyle>
        <a:tcBdr/>
      </a:tcStyle>
    </a:band2V>
    <a:lastCol>
      <a:tcTxStyle/>
      <a:tcStyle>
        <a:tcBdr/>
      </a:tcStyle>
    </a:lastCol>
    <a:firstCol>
      <a:tcTxStyle b="on" i="off">
        <a:font>
          <a:latin typeface="Helvetica"/>
          <a:ea typeface="Helvetica"/>
          <a:cs typeface="Helvetica"/>
        </a:font>
        <a:srgbClr val="FFFFFF"/>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5E7790"/>
          </a:solidFill>
        </a:fill>
      </a:tcStyle>
    </a:firstCol>
    <a:lastRow>
      <a:tcTxStyle b="on" i="off">
        <a:font>
          <a:latin typeface="Helvetica"/>
          <a:ea typeface="Helvetica"/>
          <a:cs typeface="Helvetica"/>
        </a:font>
        <a:srgbClr val="FFFFFF"/>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5E7790"/>
          </a:solidFill>
        </a:fill>
      </a:tcStyle>
    </a:lastRow>
    <a:seCell>
      <a:tcTxStyle/>
      <a:tcStyle>
        <a:tcBdr/>
      </a:tcStyle>
    </a:seCell>
    <a:swCell>
      <a:tcTxStyle/>
      <a:tcStyle>
        <a:tcBdr/>
      </a:tcStyle>
    </a:swCell>
    <a:firstRow>
      <a:tcTxStyle b="on" i="off">
        <a:font>
          <a:latin typeface="Helvetica"/>
          <a:ea typeface="Helvetica"/>
          <a:cs typeface="Helvetica"/>
        </a:font>
        <a:srgbClr val="FFFFFF"/>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fill>
          <a:solidFill>
            <a:srgbClr val="5E779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42"/>
    <p:restoredTop sz="94628"/>
  </p:normalViewPr>
  <p:slideViewPr>
    <p:cSldViewPr snapToGrid="0" snapToObjects="1">
      <p:cViewPr varScale="1">
        <p:scale>
          <a:sx n="181" d="100"/>
          <a:sy n="181" d="100"/>
        </p:scale>
        <p:origin x="3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f337db008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f337db00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back to our proposed methodology for encoding mensural music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1832cc97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1832cc9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solidFill>
                <a:srgbClr val="FF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1698d93e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21698d93e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74EA7"/>
                </a:solidFill>
              </a:rPr>
              <a:t>Richars Freeman, Lost Voices Project?</a:t>
            </a:r>
            <a:endParaRPr>
              <a:solidFill>
                <a:srgbClr val="674EA7"/>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1698d93e4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1698d93e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lnSpc>
                <a:spcPct val="118000"/>
              </a:lnSpc>
              <a:spcBef>
                <a:spcPts val="0"/>
              </a:spcBef>
              <a:spcAft>
                <a:spcPts val="0"/>
              </a:spcAft>
              <a:buClr>
                <a:schemeClr val="dk1"/>
              </a:buClr>
              <a:buSzPts val="1400"/>
              <a:buChar char="●"/>
            </a:pPr>
            <a:r>
              <a:rPr lang="en">
                <a:solidFill>
                  <a:schemeClr val="dk1"/>
                </a:solidFill>
              </a:rPr>
              <a:t>Imperfect long and altered breve, have the same duration (they are worth two breves). Thus, in the modern transcription, both notes will look the same; although they are two different notes and they are represented by two different note shapes in the original source.</a:t>
            </a:r>
            <a:endParaRPr>
              <a:solidFill>
                <a:schemeClr val="dk1"/>
              </a:solidFill>
            </a:endParaRPr>
          </a:p>
          <a:p>
            <a:pPr marL="457200" lvl="0" indent="-317500" algn="l" rtl="0">
              <a:lnSpc>
                <a:spcPct val="118000"/>
              </a:lnSpc>
              <a:spcBef>
                <a:spcPts val="0"/>
              </a:spcBef>
              <a:spcAft>
                <a:spcPts val="0"/>
              </a:spcAft>
              <a:buClr>
                <a:schemeClr val="dk1"/>
              </a:buClr>
              <a:buSzPts val="1400"/>
              <a:buChar char="●"/>
            </a:pPr>
            <a:r>
              <a:rPr lang="en">
                <a:solidFill>
                  <a:schemeClr val="dk1"/>
                </a:solidFill>
              </a:rPr>
              <a:t>The dots (of division or augmentation) have an effect on the duration of a note, the effect is recorded in the modern transcriptions, but the presence of the dot itself is not.</a:t>
            </a:r>
            <a:endParaRPr>
              <a:solidFill>
                <a:schemeClr val="dk1"/>
              </a:solidFill>
            </a:endParaRPr>
          </a:p>
          <a:p>
            <a:pPr marL="0" lvl="0" indent="0" algn="l" rtl="0">
              <a:spcBef>
                <a:spcPts val="0"/>
              </a:spcBef>
              <a:spcAft>
                <a:spcPts val="0"/>
              </a:spcAft>
              <a:buNone/>
            </a:pPr>
            <a:r>
              <a:rPr lang="en"/>
              <a:t>…</a:t>
            </a:r>
            <a:endParaRPr/>
          </a:p>
          <a:p>
            <a:pPr marL="0" lvl="0" indent="0" algn="l" rtl="0">
              <a:spcBef>
                <a:spcPts val="0"/>
              </a:spcBef>
              <a:spcAft>
                <a:spcPts val="0"/>
              </a:spcAft>
              <a:buNone/>
            </a:pPr>
            <a:r>
              <a:rPr lang="en"/>
              <a:t>All these articulation marks in the Sibelius file will be encoded in the CMN MEI file, and then they will be decoded by the ‘Translator’ into the corresponding elements/attributes in the Mensural MEI file. Thus, we will have a Mensural MEI file that faithfully represents what was written in the original manuscript.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rgbClr val="674EA7"/>
                </a:solidFill>
              </a:rPr>
              <a:t>Richars Freeman, Lost Voices Project?</a:t>
            </a:r>
            <a:endParaRPr>
              <a:solidFill>
                <a:srgbClr val="674EA7"/>
              </a:solidFill>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17c04f6ac_0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17c04f6ac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51C75"/>
                </a:solidFill>
              </a:rPr>
              <a:t>HACK</a:t>
            </a:r>
            <a:endParaRPr>
              <a:solidFill>
                <a:srgbClr val="351C75"/>
              </a:solidFill>
            </a:endParaRPr>
          </a:p>
          <a:p>
            <a:pPr marL="0" lvl="0" indent="0" algn="l" rtl="0">
              <a:spcBef>
                <a:spcPts val="0"/>
              </a:spcBef>
              <a:spcAft>
                <a:spcPts val="0"/>
              </a:spcAft>
              <a:buNone/>
            </a:pPr>
            <a:r>
              <a:rPr lang="en">
                <a:solidFill>
                  <a:srgbClr val="351C75"/>
                </a:solidFill>
              </a:rPr>
              <a:t>Does not mean anything</a:t>
            </a:r>
            <a:endParaRPr>
              <a:solidFill>
                <a:srgbClr val="351C75"/>
              </a:solidFill>
            </a:endParaRPr>
          </a:p>
          <a:p>
            <a:pPr marL="0" lvl="0" indent="0" algn="l" rtl="0">
              <a:spcBef>
                <a:spcPts val="0"/>
              </a:spcBef>
              <a:spcAft>
                <a:spcPts val="0"/>
              </a:spcAft>
              <a:buNone/>
            </a:pPr>
            <a:r>
              <a:rPr lang="en">
                <a:solidFill>
                  <a:srgbClr val="351C75"/>
                </a:solidFill>
              </a:rPr>
              <a:t>Is a way to enter metadata into the file</a:t>
            </a:r>
            <a:endParaRPr>
              <a:solidFill>
                <a:srgbClr val="351C75"/>
              </a:solidFill>
            </a:endParaRPr>
          </a:p>
          <a:p>
            <a:pPr marL="0" lvl="0" indent="0" algn="l" rtl="0">
              <a:spcBef>
                <a:spcPts val="0"/>
              </a:spcBef>
              <a:spcAft>
                <a:spcPts val="0"/>
              </a:spcAft>
              <a:buNone/>
            </a:pPr>
            <a:endParaRPr>
              <a:solidFill>
                <a:srgbClr val="351C75"/>
              </a:solidFill>
            </a:endParaRPr>
          </a:p>
          <a:p>
            <a:pPr marL="0" lvl="0" indent="0" algn="l" rtl="0">
              <a:spcBef>
                <a:spcPts val="0"/>
              </a:spcBef>
              <a:spcAft>
                <a:spcPts val="0"/>
              </a:spcAft>
              <a:buNone/>
            </a:pPr>
            <a:r>
              <a:rPr lang="en">
                <a:solidFill>
                  <a:srgbClr val="351C75"/>
                </a:solidFill>
              </a:rPr>
              <a:t>Richard Freeman?</a:t>
            </a:r>
            <a:endParaRPr>
              <a:solidFill>
                <a:srgbClr val="351C75"/>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1698d93e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1698d93e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f337db008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f337db008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1698d93e4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1698d93e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1698d93e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1698d93e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two are related with capturing the note-shape and note-duration information. </a:t>
            </a:r>
            <a:endParaRPr/>
          </a:p>
          <a:p>
            <a:pPr marL="457200" lvl="0" indent="-317500" algn="l" rtl="0">
              <a:spcBef>
                <a:spcPts val="0"/>
              </a:spcBef>
              <a:spcAft>
                <a:spcPts val="0"/>
              </a:spcAft>
              <a:buSzPts val="1400"/>
              <a:buChar char="●"/>
            </a:pPr>
            <a:r>
              <a:rPr lang="en"/>
              <a:t>The third refers to the note shape</a:t>
            </a:r>
            <a:endParaRPr/>
          </a:p>
          <a:p>
            <a:pPr marL="457200" lvl="0" indent="-317500" algn="l" rtl="0">
              <a:spcBef>
                <a:spcPts val="0"/>
              </a:spcBef>
              <a:spcAft>
                <a:spcPts val="0"/>
              </a:spcAft>
              <a:buSzPts val="1400"/>
              <a:buChar char="●"/>
            </a:pPr>
            <a:r>
              <a:rPr lang="en"/>
              <a:t>The fourth refers to the duration of the note</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1698d93e4_0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1698d93e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measure-rest &lt;mRest&gt; elements were substituted by &lt;rest&gt; elements with the attribute @dur = “longa”, since all pieces are barred by the long.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1823ea86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1823ea86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2"/>
                </a:solidFill>
              </a:rPr>
              <a:t>Music from the Late Middle Ages and Renaissance</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Music written mensural notation</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To encode this music in a machine-readable format that encoded its original (mensural) values</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Very few formats that provide support for mensural notation</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One of them is MEI (Mensural MEI)</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Goal: encode these pieces into Mensural MEI files</a:t>
            </a:r>
            <a:endParaRPr sz="1200">
              <a:solidFill>
                <a:schemeClr val="dk2"/>
              </a:solidFill>
            </a:endParaRPr>
          </a:p>
          <a:p>
            <a:pPr marL="0" lvl="0" indent="0" algn="l" rtl="0">
              <a:lnSpc>
                <a:spcPct val="115000"/>
              </a:lnSpc>
              <a:spcBef>
                <a:spcPts val="1600"/>
              </a:spcBef>
              <a:spcAft>
                <a:spcPts val="0"/>
              </a:spcAft>
              <a:buClr>
                <a:schemeClr val="dk1"/>
              </a:buClr>
              <a:buSzPts val="1100"/>
              <a:buFont typeface="Arial"/>
              <a:buNone/>
            </a:pPr>
            <a:r>
              <a:rPr lang="en" sz="1200">
                <a:solidFill>
                  <a:schemeClr val="dk2"/>
                </a:solidFill>
              </a:rPr>
              <a:t>Hand-coding → inefficient</a:t>
            </a:r>
            <a:endParaRPr sz="1200">
              <a:solidFill>
                <a:schemeClr val="dk2"/>
              </a:solidFill>
            </a:endParaRPr>
          </a:p>
          <a:p>
            <a:pPr marL="457200" lvl="0" indent="-304800" algn="l" rtl="0">
              <a:lnSpc>
                <a:spcPct val="115000"/>
              </a:lnSpc>
              <a:spcBef>
                <a:spcPts val="1600"/>
              </a:spcBef>
              <a:spcAft>
                <a:spcPts val="0"/>
              </a:spcAft>
              <a:buClr>
                <a:schemeClr val="dk2"/>
              </a:buClr>
              <a:buSzPts val="1200"/>
              <a:buChar char="●"/>
            </a:pPr>
            <a:r>
              <a:rPr lang="en" sz="1200">
                <a:solidFill>
                  <a:schemeClr val="dk2"/>
                </a:solidFill>
              </a:rPr>
              <a:t>Duration is context-dependent</a:t>
            </a:r>
            <a:endParaRPr sz="1200">
              <a:solidFill>
                <a:schemeClr val="dk2"/>
              </a:solidFill>
            </a:endParaRPr>
          </a:p>
          <a:p>
            <a:pPr marL="457200" lvl="0" indent="-304800" algn="l" rtl="0">
              <a:lnSpc>
                <a:spcPct val="115000"/>
              </a:lnSpc>
              <a:spcBef>
                <a:spcPts val="0"/>
              </a:spcBef>
              <a:spcAft>
                <a:spcPts val="0"/>
              </a:spcAft>
              <a:buClr>
                <a:schemeClr val="dk2"/>
              </a:buClr>
              <a:buSzPts val="1200"/>
              <a:buChar char="●"/>
            </a:pPr>
            <a:r>
              <a:rPr lang="en" sz="1200">
                <a:solidFill>
                  <a:schemeClr val="dk2"/>
                </a:solidFill>
              </a:rPr>
              <a:t>Interpretation while coding</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1698d93e4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1698d93e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three Mensural MEI elements, the ones encoding the ‘downward stem’ and the ‘plicas’, are not included in the Mensural MEI module. </a:t>
            </a:r>
            <a:endParaRPr/>
          </a:p>
          <a:p>
            <a:pPr marL="0" lvl="0" indent="0" algn="l" rtl="0">
              <a:spcBef>
                <a:spcPts val="0"/>
              </a:spcBef>
              <a:spcAft>
                <a:spcPts val="0"/>
              </a:spcAft>
              <a:buNone/>
            </a:pPr>
            <a:r>
              <a:rPr lang="en"/>
              <a:t>So these stems and plicas would not be rendered in Verovio, but their presence is encoded in the Mensural MEI file. </a:t>
            </a:r>
            <a:endParaRPr/>
          </a:p>
          <a:p>
            <a:pPr marL="0" lvl="0" indent="0" algn="l" rtl="0">
              <a:spcBef>
                <a:spcPts val="0"/>
              </a:spcBef>
              <a:spcAft>
                <a:spcPts val="0"/>
              </a:spcAft>
              <a:buNone/>
            </a:pPr>
            <a:r>
              <a:rPr lang="en"/>
              <a:t>We are actually proposing these attributes to encode these mensural notation features.</a:t>
            </a:r>
            <a:endParaRPr/>
          </a:p>
          <a:p>
            <a:pPr marL="0" lvl="0" indent="0" algn="l" rtl="0">
              <a:spcBef>
                <a:spcPts val="0"/>
              </a:spcBef>
              <a:spcAft>
                <a:spcPts val="0"/>
              </a:spcAft>
              <a:buNone/>
            </a:pPr>
            <a:r>
              <a:rPr lang="en"/>
              <a:t>* Even though the downward stem would not be shown in the display of the mensural piece, its effect (making the semibreve major, i.e., longer) will.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1698d93e4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1698d93e4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17a61d04f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17a61d04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 two items] This is why we treat the two repertoires separately </a:t>
            </a:r>
            <a:r>
              <a:rPr lang="en">
                <a:solidFill>
                  <a:srgbClr val="E69138"/>
                </a:solidFill>
              </a:rPr>
              <a:t>- here are some more details on this:</a:t>
            </a:r>
            <a:endParaRPr>
              <a:solidFill>
                <a:srgbClr val="E69138"/>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17a61d04f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17a61d04f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[last item] They define a ratio, by which the value by default must be multiply</a:t>
            </a:r>
            <a:endParaRPr/>
          </a:p>
          <a:p>
            <a:pPr marL="0" lvl="0" indent="0" algn="l" rtl="0">
              <a:spcBef>
                <a:spcPts val="0"/>
              </a:spcBef>
              <a:spcAft>
                <a:spcPts val="0"/>
              </a:spcAft>
              <a:buNone/>
            </a:pPr>
            <a:r>
              <a:rPr lang="en"/>
              <a:t>THAT IS ENCODED IN RATIO THAT MULTIPLIES THE DEFAULT VALUE TO CHANGE IT TO THE MODIFIED VALUE (in case of an imperfection that fraction is ⅔, for example). THE FRACTION IS ENCODED IN THESE NUM AND NUMBASE ATTRIBUTES.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1698d93e4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21698d93e4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THIS PIECE THE LONG IS PERFECT BY DEFAULT</a:t>
            </a:r>
            <a:endParaRPr/>
          </a:p>
          <a:p>
            <a:pPr marL="0" lvl="0" indent="0" algn="l" rtl="0">
              <a:spcBef>
                <a:spcPts val="0"/>
              </a:spcBef>
              <a:spcAft>
                <a:spcPts val="0"/>
              </a:spcAft>
              <a:buNone/>
            </a:pPr>
            <a:endParaRPr/>
          </a:p>
          <a:p>
            <a:pPr marL="0" lvl="0" indent="0" algn="l" rtl="0">
              <a:spcBef>
                <a:spcPts val="0"/>
              </a:spcBef>
              <a:spcAft>
                <a:spcPts val="0"/>
              </a:spcAft>
              <a:buNone/>
            </a:pPr>
            <a:r>
              <a:rPr lang="en"/>
              <a:t>It is barred so that it can be easy to visualize where the perfections are</a:t>
            </a:r>
            <a:endParaRPr/>
          </a:p>
          <a:p>
            <a:pPr marL="0" lvl="0" indent="0" algn="l" rtl="0">
              <a:spcBef>
                <a:spcPts val="0"/>
              </a:spcBef>
              <a:spcAft>
                <a:spcPts val="0"/>
              </a:spcAft>
              <a:buNone/>
            </a:pPr>
            <a:r>
              <a:rPr lang="en"/>
              <a:t>This long here, is perfect</a:t>
            </a:r>
            <a:endParaRPr/>
          </a:p>
          <a:p>
            <a:pPr marL="0" lvl="0" indent="0" algn="l" rtl="0">
              <a:spcBef>
                <a:spcPts val="0"/>
              </a:spcBef>
              <a:spcAft>
                <a:spcPts val="0"/>
              </a:spcAft>
              <a:buNone/>
            </a:pPr>
            <a:endParaRPr/>
          </a:p>
          <a:p>
            <a:pPr marL="0" lvl="0" indent="0" algn="l" rtl="0">
              <a:spcBef>
                <a:spcPts val="0"/>
              </a:spcBef>
              <a:spcAft>
                <a:spcPts val="0"/>
              </a:spcAft>
              <a:buNone/>
            </a:pPr>
            <a:r>
              <a:rPr lang="en"/>
              <a:t>THIS LONG DOES NOT OCUPY THE SAME SPACE</a:t>
            </a:r>
            <a:endParaRPr/>
          </a:p>
          <a:p>
            <a:pPr marL="0" lvl="0" indent="0" algn="l" rtl="0">
              <a:spcBef>
                <a:spcPts val="0"/>
              </a:spcBef>
              <a:spcAft>
                <a:spcPts val="0"/>
              </a:spcAft>
              <a:buNone/>
            </a:pPr>
            <a:r>
              <a:rPr lang="en"/>
              <a:t>IT HAS THIS BREVE REST IN FRONT OF IT, THAT FORCES IT TO CHANGE ITS DEFAULT VALUE. IT IS IMPERFECT</a:t>
            </a:r>
            <a:endParaRPr/>
          </a:p>
          <a:p>
            <a:pPr marL="0" lvl="0" indent="0" algn="l" rtl="0">
              <a:spcBef>
                <a:spcPts val="0"/>
              </a:spcBef>
              <a:spcAft>
                <a:spcPts val="0"/>
              </a:spcAft>
              <a:buNone/>
            </a:pPr>
            <a:endParaRPr/>
          </a:p>
          <a:p>
            <a:pPr marL="0" lvl="0" indent="0" algn="l" rtl="0">
              <a:spcBef>
                <a:spcPts val="0"/>
              </a:spcBef>
              <a:spcAft>
                <a:spcPts val="0"/>
              </a:spcAft>
              <a:buNone/>
            </a:pPr>
            <a:r>
              <a:rPr lang="en"/>
              <a:t>2 BREVES BETWEEN LONGS  →  THE SECOND ONE GETS ALTERED (TWICE ITS VALUE)</a:t>
            </a:r>
            <a:endParaRPr/>
          </a:p>
          <a:p>
            <a:pPr marL="0" lvl="0" indent="0" algn="l" rtl="0">
              <a:spcBef>
                <a:spcPts val="0"/>
              </a:spcBef>
              <a:spcAft>
                <a:spcPts val="0"/>
              </a:spcAft>
              <a:buNone/>
            </a:pPr>
            <a:r>
              <a:rPr lang="en"/>
              <a:t>And you can see that this altered breve occupies the same space as the imperfect long (because both of them are worth the same, even when they are two different notes)</a:t>
            </a:r>
            <a:endParaRPr/>
          </a:p>
          <a:p>
            <a:pPr marL="0" lvl="0" indent="0" algn="l" rtl="0">
              <a:spcBef>
                <a:spcPts val="0"/>
              </a:spcBef>
              <a:spcAft>
                <a:spcPts val="0"/>
              </a:spcAft>
              <a:buNone/>
            </a:pPr>
            <a:endParaRPr>
              <a:solidFill>
                <a:srgbClr val="FF0000"/>
              </a:solidFill>
            </a:endParaRPr>
          </a:p>
          <a:p>
            <a:pPr marL="0" lvl="0" indent="0" algn="l" rtl="0">
              <a:spcBef>
                <a:spcPts val="0"/>
              </a:spcBef>
              <a:spcAft>
                <a:spcPts val="0"/>
              </a:spcAft>
              <a:buNone/>
            </a:pPr>
            <a:r>
              <a:rPr lang="en"/>
              <a:t>So, as you can see, all the different three qualities of the notes: perfect, imperfect, and altered, are captured in the Mensural MEI file.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1698d93e4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1698d93e4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Between the dots ←→ Breve </a:t>
            </a:r>
            <a:endParaRPr/>
          </a:p>
          <a:p>
            <a:pPr marL="0" lvl="0" indent="0" algn="l" rtl="0">
              <a:spcBef>
                <a:spcPts val="0"/>
              </a:spcBef>
              <a:spcAft>
                <a:spcPts val="0"/>
              </a:spcAft>
              <a:buNone/>
            </a:pPr>
            <a:r>
              <a:rPr lang="en"/>
              <a:t>The dots divided the semibreves into groups that were equivalent to a single breve</a:t>
            </a:r>
            <a:endParaRPr/>
          </a:p>
          <a:p>
            <a:pPr marL="0" lvl="0" indent="0" algn="l" rtl="0">
              <a:spcBef>
                <a:spcPts val="0"/>
              </a:spcBef>
              <a:spcAft>
                <a:spcPts val="0"/>
              </a:spcAft>
              <a:buNone/>
            </a:pPr>
            <a:r>
              <a:rPr lang="en"/>
              <a:t>Look at this 3 semibreves between the dots,</a:t>
            </a:r>
            <a:endParaRPr/>
          </a:p>
          <a:p>
            <a:pPr marL="0" lvl="0" indent="0" algn="l" rtl="0">
              <a:spcBef>
                <a:spcPts val="0"/>
              </a:spcBef>
              <a:spcAft>
                <a:spcPts val="0"/>
              </a:spcAft>
              <a:buNone/>
            </a:pPr>
            <a:r>
              <a:rPr lang="en"/>
              <a:t>They are aligned to the breve below</a:t>
            </a:r>
            <a:endParaRPr/>
          </a:p>
          <a:p>
            <a:pPr marL="0" lvl="0" indent="0" algn="l" rtl="0">
              <a:spcBef>
                <a:spcPts val="0"/>
              </a:spcBef>
              <a:spcAft>
                <a:spcPts val="0"/>
              </a:spcAft>
              <a:buNone/>
            </a:pPr>
            <a:r>
              <a:rPr lang="en"/>
              <a:t>And also you will see that they are equi-spaced, </a:t>
            </a:r>
            <a:endParaRPr/>
          </a:p>
          <a:p>
            <a:pPr marL="0" lvl="0" indent="0" algn="l" rtl="0">
              <a:spcBef>
                <a:spcPts val="0"/>
              </a:spcBef>
              <a:spcAft>
                <a:spcPts val="0"/>
              </a:spcAft>
              <a:buNone/>
            </a:pPr>
            <a:r>
              <a:rPr lang="en"/>
              <a:t>Because for this piece, the breve was divided into 3 equivalent semibreves.</a:t>
            </a:r>
            <a:endParaRPr/>
          </a:p>
          <a:p>
            <a:pPr marL="0" lvl="0" indent="0" algn="l" rtl="0">
              <a:spcBef>
                <a:spcPts val="0"/>
              </a:spcBef>
              <a:spcAft>
                <a:spcPts val="0"/>
              </a:spcAft>
              <a:buNone/>
            </a:pPr>
            <a:endParaRPr/>
          </a:p>
          <a:p>
            <a:pPr marL="0" lvl="0" indent="0" algn="l" rtl="0">
              <a:spcBef>
                <a:spcPts val="0"/>
              </a:spcBef>
              <a:spcAft>
                <a:spcPts val="0"/>
              </a:spcAft>
              <a:buNone/>
            </a:pPr>
            <a:r>
              <a:rPr lang="en"/>
              <a:t>In the case of groups of 2 semibreves, the two semibreves are not equivalent. The second one is longer and, thus, called major. While the second one is short and, thus, called minor. </a:t>
            </a:r>
            <a:endParaRPr/>
          </a:p>
          <a:p>
            <a:pPr marL="0" lvl="0" indent="0" algn="l" rtl="0">
              <a:spcBef>
                <a:spcPts val="0"/>
              </a:spcBef>
              <a:spcAft>
                <a:spcPts val="0"/>
              </a:spcAft>
              <a:buNone/>
            </a:pPr>
            <a:r>
              <a:rPr lang="en"/>
              <a:t>So all pairs of semibreves are understood as a minor-major pair (short-long).</a:t>
            </a:r>
            <a:endParaRPr/>
          </a:p>
          <a:p>
            <a:pPr marL="0" lvl="0" indent="0" algn="l" rtl="0">
              <a:spcBef>
                <a:spcPts val="0"/>
              </a:spcBef>
              <a:spcAft>
                <a:spcPts val="0"/>
              </a:spcAft>
              <a:buNone/>
            </a:pPr>
            <a:r>
              <a:rPr lang="en"/>
              <a:t>But if the composer wanted to reverse this order, so that the first semibreve would be the long one (the major one), he had to draw a downward stem in it to indicate that that semibreve should be considered the major (longer) semibreve of the pair.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1698d93e4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1698d93e4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434343"/>
                </a:solidFill>
              </a:rPr>
              <a:t>This means that the translator can deal with voices with different mensurations</a:t>
            </a:r>
            <a:endParaRPr sz="1400">
              <a:solidFill>
                <a:srgbClr val="434343"/>
              </a:solidFill>
            </a:endParaRPr>
          </a:p>
          <a:p>
            <a:pPr marL="0" lvl="0" indent="0" algn="l" rtl="0">
              <a:spcBef>
                <a:spcPts val="0"/>
              </a:spcBef>
              <a:spcAft>
                <a:spcPts val="0"/>
              </a:spcAft>
              <a:buNone/>
            </a:pPr>
            <a:endParaRPr sz="1400">
              <a:solidFill>
                <a:srgbClr val="434343"/>
              </a:solidFill>
            </a:endParaRPr>
          </a:p>
          <a:p>
            <a:pPr marL="0" lvl="0" indent="0" algn="l" rtl="0">
              <a:spcBef>
                <a:spcPts val="0"/>
              </a:spcBef>
              <a:spcAft>
                <a:spcPts val="0"/>
              </a:spcAft>
              <a:buNone/>
            </a:pPr>
            <a:r>
              <a:rPr lang="en" sz="1400">
                <a:solidFill>
                  <a:srgbClr val="434343"/>
                </a:solidFill>
              </a:rPr>
              <a:t>Out of the 64 pieces, 58 are completely translated into mensural values. We are currently working on implementing “coloration” and “changes in mensuration within a voice” to cover the whole set of pieces.</a:t>
            </a:r>
            <a:endParaRPr sz="1400">
              <a:solidFill>
                <a:srgbClr val="434343"/>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181ad8b04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181ad8b0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most long part is getting the modern transcription into sibelius and editing it (artic marks)</a:t>
            </a:r>
            <a:endParaRPr/>
          </a:p>
          <a:p>
            <a:pPr marL="0" lvl="0" indent="0" algn="l" rtl="0">
              <a:spcBef>
                <a:spcPts val="0"/>
              </a:spcBef>
              <a:spcAft>
                <a:spcPts val="0"/>
              </a:spcAft>
              <a:buNone/>
            </a:pPr>
            <a:r>
              <a:rPr lang="en"/>
              <a:t>But this can also be made faster by…</a:t>
            </a:r>
            <a:endParaRPr/>
          </a:p>
          <a:p>
            <a:pPr marL="0" lvl="0" indent="0" algn="l" rtl="0">
              <a:spcBef>
                <a:spcPts val="0"/>
              </a:spcBef>
              <a:spcAft>
                <a:spcPts val="0"/>
              </a:spcAft>
              <a:buNone/>
            </a:pPr>
            <a:endParaRPr/>
          </a:p>
          <a:p>
            <a:pPr marL="0" lvl="0" indent="0" algn="l" rtl="0">
              <a:spcBef>
                <a:spcPts val="0"/>
              </a:spcBef>
              <a:spcAft>
                <a:spcPts val="0"/>
              </a:spcAft>
              <a:buNone/>
            </a:pPr>
            <a:r>
              <a:rPr lang="en"/>
              <a:t>Then everything is performed by the machine.</a:t>
            </a:r>
            <a:endParaRPr/>
          </a:p>
          <a:p>
            <a:pPr marL="0" lvl="0" indent="0" algn="l" rtl="0">
              <a:spcBef>
                <a:spcPts val="0"/>
              </a:spcBef>
              <a:spcAft>
                <a:spcPts val="0"/>
              </a:spcAft>
              <a:buNone/>
            </a:pPr>
            <a:endParaRPr>
              <a:solidFill>
                <a:srgbClr val="C27BA0"/>
              </a:solidFill>
            </a:endParaRPr>
          </a:p>
          <a:p>
            <a:pPr marL="0" lvl="0" indent="0" algn="l" rtl="0">
              <a:spcBef>
                <a:spcPts val="0"/>
              </a:spcBef>
              <a:spcAft>
                <a:spcPts val="0"/>
              </a:spcAft>
              <a:buNone/>
            </a:pPr>
            <a:r>
              <a:rPr lang="en">
                <a:solidFill>
                  <a:srgbClr val="C27BA0"/>
                </a:solidFill>
              </a:rPr>
              <a:t>	Comment I did that with JRP (MusicXML)</a:t>
            </a:r>
            <a:endParaRPr>
              <a:solidFill>
                <a:srgbClr val="C27BA0"/>
              </a:solidFill>
            </a:endParaRPr>
          </a:p>
          <a:p>
            <a:pPr marL="457200" lvl="0" indent="0" algn="l" rtl="0">
              <a:spcBef>
                <a:spcPts val="0"/>
              </a:spcBef>
              <a:spcAft>
                <a:spcPts val="0"/>
              </a:spcAft>
              <a:buClr>
                <a:schemeClr val="dk1"/>
              </a:buClr>
              <a:buSzPts val="1100"/>
              <a:buFont typeface="Arial"/>
              <a:buNone/>
            </a:pPr>
            <a:r>
              <a:rPr lang="en">
                <a:solidFill>
                  <a:srgbClr val="C27BA0"/>
                </a:solidFill>
              </a:rPr>
              <a:t>I also used MIDI files from ChoralWiki</a:t>
            </a:r>
            <a:endParaRPr>
              <a:solidFill>
                <a:srgbClr val="C27BA0"/>
              </a:solidFill>
            </a:endParaRPr>
          </a:p>
          <a:p>
            <a:pPr marL="457200" lvl="0" indent="0" algn="l" rtl="0">
              <a:spcBef>
                <a:spcPts val="0"/>
              </a:spcBef>
              <a:spcAft>
                <a:spcPts val="0"/>
              </a:spcAft>
              <a:buClr>
                <a:schemeClr val="dk1"/>
              </a:buClr>
              <a:buSzPts val="1100"/>
              <a:buFont typeface="Arial"/>
              <a:buNone/>
            </a:pPr>
            <a:r>
              <a:rPr lang="en">
                <a:solidFill>
                  <a:srgbClr val="C27BA0"/>
                </a:solidFill>
              </a:rPr>
              <a:t>And some of the pieces were obtained from printed modern editions, scanned with the OMR Sibelius tool “PhotoScore”</a:t>
            </a:r>
            <a:endParaRPr>
              <a:solidFill>
                <a:srgbClr val="C27BA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1698d93e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1698d93e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solidFill>
                  <a:schemeClr val="dk1"/>
                </a:solidFill>
              </a:rPr>
              <a:t>1) streamlines the process for digitally encoding this repertory so that other stakeholders can easily and rapidly enlarge the dataset;</a:t>
            </a:r>
            <a:endParaRPr sz="1800">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sz="1800">
                <a:solidFill>
                  <a:schemeClr val="dk1"/>
                </a:solidFill>
              </a:rPr>
              <a:t>2) encodes the original medieval notation in a standardised machine-readable format so that it can be searched or analysed, and, through the interoperable format make this project’s data available to other websites and applications; and</a:t>
            </a:r>
            <a:endParaRPr sz="1800">
              <a:solidFill>
                <a:schemeClr val="dk1"/>
              </a:solidFill>
            </a:endParaRPr>
          </a:p>
          <a:p>
            <a:pPr marL="0" lvl="0" indent="0" algn="just" rtl="0">
              <a:lnSpc>
                <a:spcPct val="115000"/>
              </a:lnSpc>
              <a:spcBef>
                <a:spcPts val="1600"/>
              </a:spcBef>
              <a:spcAft>
                <a:spcPts val="0"/>
              </a:spcAft>
              <a:buClr>
                <a:schemeClr val="dk1"/>
              </a:buClr>
              <a:buSzPts val="1100"/>
              <a:buFont typeface="Arial"/>
              <a:buNone/>
            </a:pPr>
            <a:r>
              <a:rPr lang="en" sz="1800">
                <a:solidFill>
                  <a:schemeClr val="dk1"/>
                </a:solidFill>
              </a:rPr>
              <a:t>3) the pieces can be displayed in Verovio, providing access to scored-up versions of this repertoire that retain the mensural notation features of the original manuscript sources, making them freely available to performers, scholars, and the public.</a:t>
            </a:r>
            <a:r>
              <a:rPr lang="en">
                <a:solidFill>
                  <a:schemeClr val="dk1"/>
                </a:solidFill>
              </a:rPr>
              <a:t>	</a:t>
            </a:r>
            <a:endParaRPr>
              <a:solidFill>
                <a:schemeClr val="dk1"/>
              </a:solidFill>
            </a:endParaRPr>
          </a:p>
          <a:p>
            <a:pPr marL="0" lvl="0" indent="0" algn="l" rtl="0">
              <a:spcBef>
                <a:spcPts val="1600"/>
              </a:spcBef>
              <a:spcAft>
                <a:spcPts val="0"/>
              </a:spcAft>
              <a:buNone/>
            </a:pPr>
            <a:r>
              <a:rPr lang="en" sz="1200">
                <a:solidFill>
                  <a:schemeClr val="dk1"/>
                </a:solidFill>
              </a:rPr>
              <a:t>Most of the current encoding projects on early focus on repertories of plainchant (Cantus), or record repertories in modern notation formats (The Josquin Research Project). ‘Measuring Polyphony’ is the first project that encodes medieval music as it was originally notated, BY USING THIS METHODOLOGY</a:t>
            </a:r>
            <a:endParaRPr sz="1200">
              <a:solidFill>
                <a:schemeClr val="dk1"/>
              </a:solidFill>
            </a:endParaRPr>
          </a:p>
          <a:p>
            <a:pPr marL="0" lvl="0" indent="0" algn="l" rtl="0">
              <a:spcBef>
                <a:spcPts val="0"/>
              </a:spcBef>
              <a:spcAft>
                <a:spcPts val="0"/>
              </a:spcAft>
              <a:buNone/>
            </a:pPr>
            <a:endParaRPr sz="1200">
              <a:solidFill>
                <a:schemeClr val="dk1"/>
              </a:solidFill>
            </a:endParaRPr>
          </a:p>
          <a:p>
            <a:pPr marL="0" lvl="0" indent="0" algn="l" rtl="0">
              <a:lnSpc>
                <a:spcPct val="115000"/>
              </a:lnSpc>
              <a:spcBef>
                <a:spcPts val="0"/>
              </a:spcBef>
              <a:spcAft>
                <a:spcPts val="1600"/>
              </a:spcAft>
              <a:buClr>
                <a:schemeClr val="dk1"/>
              </a:buClr>
              <a:buSzPts val="1100"/>
              <a:buFont typeface="Arial"/>
              <a:buNone/>
            </a:pPr>
            <a:r>
              <a:rPr lang="en" sz="1800">
                <a:solidFill>
                  <a:schemeClr val="dk2"/>
                </a:solidFill>
              </a:rPr>
              <a:t>THE TRANSLATOR ITSELF IS INDEPENDENT OF SIBELIUS, IT CAN WORK WITH MODERN TRANSCRIPTIONS ENCODED IN CMN MEI (GIVEN THAT THEY FOLLOW PROF. DESMOND’S CONVENTIONS)</a:t>
            </a:r>
            <a:endParaRPr sz="12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1698d93e4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1698d93e4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217b49d7f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217b49d7f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 this paper we present a methodology that accomplishes this task, in part through a</a:t>
            </a:r>
            <a:r>
              <a:rPr lang="en">
                <a:solidFill>
                  <a:srgbClr val="FF0000"/>
                </a:solidFill>
              </a:rPr>
              <a:t> tool </a:t>
            </a:r>
            <a:r>
              <a:rPr lang="en">
                <a:solidFill>
                  <a:schemeClr val="dk1"/>
                </a:solidFill>
              </a:rPr>
              <a:t>we developed called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17b49d7f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17b49d7f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Mensural MEI Translator.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217b49d7f5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217b49d7f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Which offers a straighforward . . . (click for last phrase of sentence to appear). This methodology allows musicologists to use a score editor that they are already familiar with (i.e. Sibelius), and then this file is submitted through a couple of processes to convert it into mensural MEI. </a:t>
            </a:r>
            <a:r>
              <a:rPr lang="en">
                <a:solidFill>
                  <a:schemeClr val="dk1"/>
                </a:solidFill>
              </a:rPr>
              <a:t>However, before explaining how the translator works, for a few of you anyway, perhaps a quick refresher of mensural notation would be useful.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217c04f6ac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217c04f6ac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181ad8b0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181ad8b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CCCCCC"/>
                </a:solidFill>
              </a:rPr>
              <a:t>In the second half of the thirteenth century techniques for specifically indicating rhythmic duration were developed, a notation called ‘mensural’ or ‘measurable.’ Almost all polyphonic music from 1300-1600 is notated in mensural notation, the rules of which changed little from c. 1350. </a:t>
            </a:r>
            <a:endParaRPr>
              <a:solidFill>
                <a:srgbClr val="CCCCCC"/>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181ad8b0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181ad8b0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[third bullet] Mention: “perfect” for the Holy Trinity (so people remember the terms “perfect” and “imperfect”</a:t>
            </a:r>
            <a:endParaRPr/>
          </a:p>
          <a:p>
            <a:pPr marL="0" lvl="0" indent="0" algn="l" rtl="0">
              <a:lnSpc>
                <a:spcPct val="115000"/>
              </a:lnSpc>
              <a:spcBef>
                <a:spcPts val="1600"/>
              </a:spcBef>
              <a:spcAft>
                <a:spcPts val="0"/>
              </a:spcAft>
              <a:buNone/>
            </a:pPr>
            <a:r>
              <a:rPr lang="en"/>
              <a:t>[SAME, end of third bullet] In the same piece, moreover, in the same voice, the same note can be used with two different values</a:t>
            </a:r>
            <a:endParaRPr/>
          </a:p>
          <a:p>
            <a:pPr marL="0" lvl="0" indent="0" algn="l" rtl="0">
              <a:lnSpc>
                <a:spcPct val="115000"/>
              </a:lnSpc>
              <a:spcBef>
                <a:spcPts val="1600"/>
              </a:spcBef>
              <a:spcAft>
                <a:spcPts val="0"/>
              </a:spcAft>
              <a:buClr>
                <a:schemeClr val="dk1"/>
              </a:buClr>
              <a:buSzPts val="1100"/>
              <a:buFont typeface="Arial"/>
              <a:buNone/>
            </a:pPr>
            <a:r>
              <a:rPr lang="en">
                <a:solidFill>
                  <a:schemeClr val="dk1"/>
                </a:solidFill>
              </a:rPr>
              <a:t>[Mensuration] IT WILL TELL YOU BY DEFAULT THE VALUE OF THOSE FOUR NOTES, WHETHER IT WILL BE PERFECT OR IMPERFECT</a:t>
            </a:r>
            <a:endParaRPr>
              <a:solidFill>
                <a:schemeClr val="dk1"/>
              </a:solidFill>
            </a:endParaRPr>
          </a:p>
          <a:p>
            <a:pPr marL="0" lvl="0" indent="0" algn="l" rtl="0">
              <a:lnSpc>
                <a:spcPct val="115000"/>
              </a:lnSpc>
              <a:spcBef>
                <a:spcPts val="1600"/>
              </a:spcBef>
              <a:spcAft>
                <a:spcPts val="0"/>
              </a:spcAft>
              <a:buClr>
                <a:schemeClr val="dk1"/>
              </a:buClr>
              <a:buSzPts val="1100"/>
              <a:buFont typeface="Arial"/>
              <a:buNone/>
            </a:pPr>
            <a:r>
              <a:rPr lang="en">
                <a:solidFill>
                  <a:schemeClr val="dk1"/>
                </a:solidFill>
              </a:rPr>
              <a:t>[Context] EXCEPTIONS TO THAT DEFAULT VALUE</a:t>
            </a:r>
            <a:endParaRPr>
              <a:solidFill>
                <a:schemeClr val="dk1"/>
              </a:solidFill>
            </a:endParaRPr>
          </a:p>
          <a:p>
            <a:pPr marL="0" lvl="0" indent="0" algn="l" rtl="0">
              <a:lnSpc>
                <a:spcPct val="115000"/>
              </a:lnSpc>
              <a:spcBef>
                <a:spcPts val="1600"/>
              </a:spcBef>
              <a:spcAft>
                <a:spcPts val="0"/>
              </a:spcAft>
              <a:buClr>
                <a:schemeClr val="dk1"/>
              </a:buClr>
              <a:buSzPts val="1100"/>
              <a:buFont typeface="Arial"/>
              <a:buNone/>
            </a:pPr>
            <a:endParaRPr>
              <a:solidFill>
                <a:schemeClr val="dk1"/>
              </a:solidFill>
            </a:endParaRPr>
          </a:p>
          <a:p>
            <a:pPr marL="0" lvl="0" indent="0" algn="l" rtl="0">
              <a:lnSpc>
                <a:spcPct val="115000"/>
              </a:lnSpc>
              <a:spcBef>
                <a:spcPts val="1600"/>
              </a:spcBef>
              <a:spcAft>
                <a:spcPts val="1600"/>
              </a:spcAft>
              <a:buClr>
                <a:schemeClr val="dk1"/>
              </a:buClr>
              <a:buSzPts val="1100"/>
              <a:buFont typeface="Arial"/>
              <a:buNone/>
            </a:pPr>
            <a:r>
              <a:rPr lang="en">
                <a:solidFill>
                  <a:schemeClr val="dk1"/>
                </a:solidFill>
              </a:rPr>
              <a:t>There are certain principles on how context affects the note value. I am not going to enumerate all of these principles, but I will give an example of the general idea of on how these principles work.</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2181ad8b0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2181ad8b0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solidFill>
                  <a:schemeClr val="dk1"/>
                </a:solidFill>
              </a:rPr>
              <a:t>Modus = 3 → mensuration for the long, the default value of the long is perfect</a:t>
            </a:r>
            <a:endParaRPr>
              <a:solidFill>
                <a:schemeClr val="dk1"/>
              </a:solidFill>
            </a:endParaRPr>
          </a:p>
          <a:p>
            <a:pPr marL="0" lvl="0" indent="0" algn="l" rtl="0">
              <a:lnSpc>
                <a:spcPct val="100000"/>
              </a:lnSpc>
              <a:spcBef>
                <a:spcPts val="1600"/>
              </a:spcBef>
              <a:spcAft>
                <a:spcPts val="0"/>
              </a:spcAft>
              <a:buNone/>
            </a:pPr>
            <a:r>
              <a:rPr lang="en">
                <a:solidFill>
                  <a:schemeClr val="dk1"/>
                </a:solidFill>
              </a:rPr>
              <a:t>Long + long</a:t>
            </a:r>
            <a:endParaRPr>
              <a:solidFill>
                <a:schemeClr val="dk1"/>
              </a:solidFill>
            </a:endParaRPr>
          </a:p>
          <a:p>
            <a:pPr marL="0" lvl="0" indent="0" algn="l" rtl="0">
              <a:lnSpc>
                <a:spcPct val="100000"/>
              </a:lnSpc>
              <a:spcBef>
                <a:spcPts val="1600"/>
              </a:spcBef>
              <a:spcAft>
                <a:spcPts val="0"/>
              </a:spcAft>
              <a:buNone/>
            </a:pPr>
            <a:r>
              <a:rPr lang="en">
                <a:solidFill>
                  <a:schemeClr val="dk1"/>
                </a:solidFill>
              </a:rPr>
              <a:t>Long + Breve + Long</a:t>
            </a:r>
            <a:endParaRPr>
              <a:solidFill>
                <a:schemeClr val="dk1"/>
              </a:solidFill>
            </a:endParaRPr>
          </a:p>
          <a:p>
            <a:pPr marL="0" lvl="0" indent="0" algn="l" rtl="0">
              <a:lnSpc>
                <a:spcPct val="100000"/>
              </a:lnSpc>
              <a:spcBef>
                <a:spcPts val="1600"/>
              </a:spcBef>
              <a:spcAft>
                <a:spcPts val="0"/>
              </a:spcAft>
              <a:buNone/>
            </a:pPr>
            <a:r>
              <a:rPr lang="en">
                <a:solidFill>
                  <a:schemeClr val="dk1"/>
                </a:solidFill>
              </a:rPr>
              <a:t>Long + Breve + Breve + Long</a:t>
            </a:r>
            <a:endParaRPr>
              <a:solidFill>
                <a:schemeClr val="dk1"/>
              </a:solidFill>
            </a:endParaRPr>
          </a:p>
          <a:p>
            <a:pPr marL="0" lvl="0" indent="0" algn="l" rtl="0">
              <a:lnSpc>
                <a:spcPct val="100000"/>
              </a:lnSpc>
              <a:spcBef>
                <a:spcPts val="1600"/>
              </a:spcBef>
              <a:spcAft>
                <a:spcPts val="0"/>
              </a:spcAft>
              <a:buNone/>
            </a:pPr>
            <a:r>
              <a:rPr lang="en">
                <a:solidFill>
                  <a:srgbClr val="E69138"/>
                </a:solidFill>
              </a:rPr>
              <a:t>During the course of this presentation, I will point out some of these peculiarities</a:t>
            </a:r>
            <a:endParaRPr>
              <a:solidFill>
                <a:srgbClr val="E69138"/>
              </a:solidFill>
            </a:endParaRPr>
          </a:p>
          <a:p>
            <a:pPr marL="0" lvl="0" indent="0" algn="l" rtl="0">
              <a:lnSpc>
                <a:spcPct val="100000"/>
              </a:lnSpc>
              <a:spcBef>
                <a:spcPts val="1600"/>
              </a:spcBef>
              <a:spcAft>
                <a:spcPts val="0"/>
              </a:spcAft>
              <a:buNone/>
            </a:pPr>
            <a:r>
              <a:rPr lang="en">
                <a:solidFill>
                  <a:schemeClr val="dk1"/>
                </a:solidFill>
              </a:rPr>
              <a:t>Maybe I overgeneralized certain things, but this is just an introduction to mensural notation, and the important thing I want you to understand is that </a:t>
            </a:r>
            <a:endParaRPr>
              <a:solidFill>
                <a:schemeClr val="dk1"/>
              </a:solidFill>
            </a:endParaRPr>
          </a:p>
          <a:p>
            <a:pPr marL="0" lvl="0" indent="457200" algn="l" rtl="0">
              <a:lnSpc>
                <a:spcPct val="100000"/>
              </a:lnSpc>
              <a:spcBef>
                <a:spcPts val="1600"/>
              </a:spcBef>
              <a:spcAft>
                <a:spcPts val="0"/>
              </a:spcAft>
              <a:buNone/>
            </a:pPr>
            <a:r>
              <a:rPr lang="en">
                <a:solidFill>
                  <a:schemeClr val="dk1"/>
                </a:solidFill>
              </a:rPr>
              <a:t>There is no one-to-one correspondence between note shape and note value</a:t>
            </a:r>
            <a:endParaRPr>
              <a:solidFill>
                <a:schemeClr val="dk1"/>
              </a:solidFill>
            </a:endParaRPr>
          </a:p>
          <a:p>
            <a:pPr marL="0" lvl="0" indent="457200" algn="l" rtl="0">
              <a:lnSpc>
                <a:spcPct val="100000"/>
              </a:lnSpc>
              <a:spcBef>
                <a:spcPts val="1600"/>
              </a:spcBef>
              <a:spcAft>
                <a:spcPts val="0"/>
              </a:spcAft>
              <a:buNone/>
            </a:pPr>
            <a:r>
              <a:rPr lang="en">
                <a:solidFill>
                  <a:schemeClr val="dk1"/>
                </a:solidFill>
              </a:rPr>
              <a:t>The default value of a note is given by the mensuration, i.e., it says if a note is either ‘perfect’ or ‘imperfect’ by default</a:t>
            </a:r>
            <a:endParaRPr>
              <a:solidFill>
                <a:schemeClr val="dk1"/>
              </a:solidFill>
            </a:endParaRPr>
          </a:p>
          <a:p>
            <a:pPr marL="0" lvl="0" indent="457200" algn="l" rtl="0">
              <a:lnSpc>
                <a:spcPct val="100000"/>
              </a:lnSpc>
              <a:spcBef>
                <a:spcPts val="1600"/>
              </a:spcBef>
              <a:spcAft>
                <a:spcPts val="0"/>
              </a:spcAft>
              <a:buNone/>
            </a:pPr>
            <a:r>
              <a:rPr lang="en">
                <a:solidFill>
                  <a:schemeClr val="dk1"/>
                </a:solidFill>
              </a:rPr>
              <a:t>And the context can modify this value, </a:t>
            </a:r>
            <a:endParaRPr>
              <a:solidFill>
                <a:schemeClr val="dk1"/>
              </a:solidFill>
            </a:endParaRPr>
          </a:p>
          <a:p>
            <a:pPr marL="457200" lvl="0" indent="457200" algn="l" rtl="0">
              <a:lnSpc>
                <a:spcPct val="100000"/>
              </a:lnSpc>
              <a:spcBef>
                <a:spcPts val="1600"/>
              </a:spcBef>
              <a:spcAft>
                <a:spcPts val="0"/>
              </a:spcAft>
              <a:buNone/>
            </a:pPr>
            <a:r>
              <a:rPr lang="en">
                <a:solidFill>
                  <a:schemeClr val="dk1"/>
                </a:solidFill>
              </a:rPr>
              <a:t>can switch it from perfect to imperfect (or viceversa), that is one kind of modification</a:t>
            </a:r>
            <a:endParaRPr>
              <a:solidFill>
                <a:schemeClr val="dk1"/>
              </a:solidFill>
            </a:endParaRPr>
          </a:p>
          <a:p>
            <a:pPr marL="457200" lvl="0" indent="457200" algn="l" rtl="0">
              <a:lnSpc>
                <a:spcPct val="100000"/>
              </a:lnSpc>
              <a:spcBef>
                <a:spcPts val="1600"/>
              </a:spcBef>
              <a:spcAft>
                <a:spcPts val="0"/>
              </a:spcAft>
              <a:buNone/>
            </a:pPr>
            <a:r>
              <a:rPr lang="en">
                <a:solidFill>
                  <a:schemeClr val="dk1"/>
                </a:solidFill>
              </a:rPr>
              <a:t>or can double the note value, which is the another kind of modification called “alteration”</a:t>
            </a:r>
            <a:endParaRPr>
              <a:solidFill>
                <a:schemeClr val="dk1"/>
              </a:solidFill>
            </a:endParaRPr>
          </a:p>
          <a:p>
            <a:pPr marL="0" lvl="0" indent="0" algn="l" rtl="0">
              <a:lnSpc>
                <a:spcPct val="100000"/>
              </a:lnSpc>
              <a:spcBef>
                <a:spcPts val="160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jp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jp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www.measuringpolyphony.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hyperlink" Target="https://github.com/DDMAL/CMN-MEI_to_MensuralMEI_Translator/tree/master" TargetMode="External"/><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1.jp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744575"/>
            <a:ext cx="8520600" cy="2089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000" dirty="0"/>
              <a:t>A Methodology for Encoding</a:t>
            </a:r>
            <a:endParaRPr sz="4000" dirty="0"/>
          </a:p>
          <a:p>
            <a:pPr marL="0" lvl="0" indent="0" algn="ctr" rtl="0">
              <a:spcBef>
                <a:spcPts val="0"/>
              </a:spcBef>
              <a:spcAft>
                <a:spcPts val="0"/>
              </a:spcAft>
              <a:buNone/>
            </a:pPr>
            <a:r>
              <a:rPr lang="en" sz="4000" dirty="0"/>
              <a:t>Mensural Music:</a:t>
            </a:r>
            <a:endParaRPr sz="4000" dirty="0"/>
          </a:p>
          <a:p>
            <a:pPr marL="0" lvl="0" indent="0" algn="ctr" rtl="0">
              <a:spcBef>
                <a:spcPts val="1000"/>
              </a:spcBef>
              <a:spcAft>
                <a:spcPts val="0"/>
              </a:spcAft>
              <a:buNone/>
            </a:pPr>
            <a:r>
              <a:rPr lang="en" sz="3600" dirty="0">
                <a:solidFill>
                  <a:schemeClr val="dk2"/>
                </a:solidFill>
              </a:rPr>
              <a:t>Introducing the Mensural MEI Translator</a:t>
            </a:r>
            <a:endParaRPr sz="3600" dirty="0">
              <a:solidFill>
                <a:schemeClr val="dk2"/>
              </a:solidFill>
            </a:endParaRPr>
          </a:p>
        </p:txBody>
      </p:sp>
      <p:sp>
        <p:nvSpPr>
          <p:cNvPr id="55" name="Google Shape;55;p13"/>
          <p:cNvSpPr txBox="1">
            <a:spLocks noGrp="1"/>
          </p:cNvSpPr>
          <p:nvPr>
            <p:ph type="subTitle" idx="1"/>
          </p:nvPr>
        </p:nvSpPr>
        <p:spPr>
          <a:xfrm>
            <a:off x="311700" y="2890911"/>
            <a:ext cx="8520600" cy="16740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solidFill>
                  <a:schemeClr val="tx1">
                    <a:lumMod val="85000"/>
                    <a:lumOff val="15000"/>
                  </a:schemeClr>
                </a:solidFill>
              </a:rPr>
              <a:t>Karen Desmond, Brandeis University</a:t>
            </a:r>
            <a:endParaRPr sz="1800" dirty="0">
              <a:solidFill>
                <a:schemeClr val="tx1">
                  <a:lumMod val="85000"/>
                  <a:lumOff val="15000"/>
                </a:schemeClr>
              </a:solidFill>
            </a:endParaRPr>
          </a:p>
          <a:p>
            <a:pPr marL="0" lvl="0" indent="0" algn="ctr" rtl="0">
              <a:spcBef>
                <a:spcPts val="0"/>
              </a:spcBef>
              <a:spcAft>
                <a:spcPts val="0"/>
              </a:spcAft>
              <a:buNone/>
            </a:pPr>
            <a:r>
              <a:rPr lang="en" sz="1800" dirty="0">
                <a:solidFill>
                  <a:schemeClr val="tx1">
                    <a:lumMod val="85000"/>
                    <a:lumOff val="15000"/>
                  </a:schemeClr>
                </a:solidFill>
              </a:rPr>
              <a:t>Martha E. Thomae, McGill </a:t>
            </a:r>
            <a:r>
              <a:rPr lang="en" sz="1800" dirty="0" smtClean="0">
                <a:solidFill>
                  <a:schemeClr val="tx1">
                    <a:lumMod val="85000"/>
                    <a:lumOff val="15000"/>
                  </a:schemeClr>
                </a:solidFill>
              </a:rPr>
              <a:t>University</a:t>
            </a:r>
            <a:endParaRPr lang="en-CA" sz="1800" dirty="0" smtClean="0">
              <a:solidFill>
                <a:schemeClr val="tx1">
                  <a:lumMod val="85000"/>
                  <a:lumOff val="15000"/>
                </a:schemeClr>
              </a:solidFill>
            </a:endParaRPr>
          </a:p>
          <a:p>
            <a:pPr marL="0" lvl="0" indent="0" algn="ctr" rtl="0">
              <a:spcBef>
                <a:spcPts val="0"/>
              </a:spcBef>
              <a:spcAft>
                <a:spcPts val="0"/>
              </a:spcAft>
              <a:buNone/>
            </a:pPr>
            <a:endParaRPr lang="en-CA" sz="1400" dirty="0"/>
          </a:p>
          <a:p>
            <a:pPr marL="0" lvl="0" indent="0" algn="ctr" rtl="0">
              <a:spcBef>
                <a:spcPts val="0"/>
              </a:spcBef>
              <a:spcAft>
                <a:spcPts val="0"/>
              </a:spcAft>
              <a:buNone/>
            </a:pPr>
            <a:r>
              <a:rPr lang="en-CA" sz="1600" b="1" dirty="0" smtClean="0"/>
              <a:t>Music Encoding Conference</a:t>
            </a:r>
          </a:p>
          <a:p>
            <a:pPr marL="0" lvl="0" indent="0" algn="ctr" rtl="0">
              <a:spcBef>
                <a:spcPts val="0"/>
              </a:spcBef>
              <a:spcAft>
                <a:spcPts val="0"/>
              </a:spcAft>
              <a:buNone/>
            </a:pPr>
            <a:r>
              <a:rPr lang="en-CA" sz="1600" dirty="0" smtClean="0"/>
              <a:t>Tours, May 17</a:t>
            </a:r>
            <a:r>
              <a:rPr lang="en-CA" sz="1600" baseline="30000" dirty="0" smtClean="0"/>
              <a:t>th</a:t>
            </a:r>
            <a:r>
              <a:rPr lang="en-CA" sz="1600" dirty="0" smtClean="0"/>
              <a:t>, 2017</a:t>
            </a:r>
            <a:endParaRPr sz="1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txBox="1">
            <a:spLocks noGrp="1"/>
          </p:cNvSpPr>
          <p:nvPr>
            <p:ph type="title"/>
          </p:nvPr>
        </p:nvSpPr>
        <p:spPr>
          <a:xfrm>
            <a:off x="311700" y="1753675"/>
            <a:ext cx="8520600" cy="141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Methodology for Encoding</a:t>
            </a:r>
            <a:endParaRPr/>
          </a:p>
          <a:p>
            <a:pPr marL="0" lvl="0" indent="0" algn="ctr" rtl="0">
              <a:spcBef>
                <a:spcPts val="0"/>
              </a:spcBef>
              <a:spcAft>
                <a:spcPts val="0"/>
              </a:spcAft>
              <a:buNone/>
            </a:pPr>
            <a:r>
              <a:rPr lang="en"/>
              <a:t>Mensural Music</a:t>
            </a:r>
            <a:endParaRPr/>
          </a:p>
        </p:txBody>
      </p:sp>
      <p:sp>
        <p:nvSpPr>
          <p:cNvPr id="151" name="Google Shape;151;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p23"/>
          <p:cNvPicPr preferRelativeResize="0"/>
          <p:nvPr/>
        </p:nvPicPr>
        <p:blipFill>
          <a:blip r:embed="rId3">
            <a:alphaModFix/>
          </a:blip>
          <a:stretch>
            <a:fillRect/>
          </a:stretch>
        </p:blipFill>
        <p:spPr>
          <a:xfrm>
            <a:off x="440725" y="1872500"/>
            <a:ext cx="3230999" cy="2639151"/>
          </a:xfrm>
          <a:prstGeom prst="rect">
            <a:avLst/>
          </a:prstGeom>
          <a:noFill/>
          <a:ln w="9525" cap="flat" cmpd="sng">
            <a:solidFill>
              <a:srgbClr val="434343"/>
            </a:solidFill>
            <a:prstDash val="solid"/>
            <a:round/>
            <a:headEnd type="none" w="sm" len="sm"/>
            <a:tailEnd type="none" w="sm" len="sm"/>
          </a:ln>
        </p:spPr>
      </p:pic>
      <p:pic>
        <p:nvPicPr>
          <p:cNvPr id="157" name="Google Shape;157;p23"/>
          <p:cNvPicPr preferRelativeResize="0"/>
          <p:nvPr/>
        </p:nvPicPr>
        <p:blipFill>
          <a:blip r:embed="rId4">
            <a:alphaModFix/>
          </a:blip>
          <a:stretch>
            <a:fillRect/>
          </a:stretch>
        </p:blipFill>
        <p:spPr>
          <a:xfrm>
            <a:off x="2956025" y="2231895"/>
            <a:ext cx="2276274" cy="2396480"/>
          </a:xfrm>
          <a:prstGeom prst="rect">
            <a:avLst/>
          </a:prstGeom>
          <a:noFill/>
          <a:ln>
            <a:noFill/>
          </a:ln>
        </p:spPr>
      </p:pic>
      <p:pic>
        <p:nvPicPr>
          <p:cNvPr id="158" name="Google Shape;158;p23"/>
          <p:cNvPicPr preferRelativeResize="0"/>
          <p:nvPr/>
        </p:nvPicPr>
        <p:blipFill>
          <a:blip r:embed="rId5">
            <a:alphaModFix/>
          </a:blip>
          <a:stretch>
            <a:fillRect/>
          </a:stretch>
        </p:blipFill>
        <p:spPr>
          <a:xfrm>
            <a:off x="410075" y="726075"/>
            <a:ext cx="4901949" cy="1107247"/>
          </a:xfrm>
          <a:prstGeom prst="rect">
            <a:avLst/>
          </a:prstGeom>
          <a:noFill/>
          <a:ln>
            <a:noFill/>
          </a:ln>
        </p:spPr>
      </p:pic>
      <p:sp>
        <p:nvSpPr>
          <p:cNvPr id="159" name="Google Shape;159;p23"/>
          <p:cNvSpPr txBox="1">
            <a:spLocks noGrp="1"/>
          </p:cNvSpPr>
          <p:nvPr>
            <p:ph type="title"/>
          </p:nvPr>
        </p:nvSpPr>
        <p:spPr>
          <a:xfrm>
            <a:off x="311700" y="113900"/>
            <a:ext cx="8520600" cy="5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Methodology</a:t>
            </a:r>
            <a:endParaRPr/>
          </a:p>
        </p:txBody>
      </p:sp>
      <p:sp>
        <p:nvSpPr>
          <p:cNvPr id="160" name="Google Shape;160;p23"/>
          <p:cNvSpPr/>
          <p:nvPr/>
        </p:nvSpPr>
        <p:spPr>
          <a:xfrm rot="10800000" flipH="1">
            <a:off x="3606100" y="1950825"/>
            <a:ext cx="661200" cy="318900"/>
          </a:xfrm>
          <a:prstGeom prst="bentUpArrow">
            <a:avLst>
              <a:gd name="adj1" fmla="val 23641"/>
              <a:gd name="adj2" fmla="val 25000"/>
              <a:gd name="adj3" fmla="val 25000"/>
            </a:avLst>
          </a:prstGeom>
          <a:solidFill>
            <a:srgbClr val="E06666"/>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rot="-5400000" flipH="1">
            <a:off x="-448500" y="1853975"/>
            <a:ext cx="1652400" cy="277200"/>
          </a:xfrm>
          <a:prstGeom prst="uturnArrow">
            <a:avLst>
              <a:gd name="adj1" fmla="val 28014"/>
              <a:gd name="adj2" fmla="val 25000"/>
              <a:gd name="adj3" fmla="val 25000"/>
              <a:gd name="adj4" fmla="val 43750"/>
              <a:gd name="adj5" fmla="val 100000"/>
            </a:avLst>
          </a:prstGeom>
          <a:solidFill>
            <a:srgbClr val="F1C232"/>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txBox="1"/>
          <p:nvPr/>
        </p:nvSpPr>
        <p:spPr>
          <a:xfrm>
            <a:off x="384000" y="4628375"/>
            <a:ext cx="4928024" cy="428442"/>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100" dirty="0"/>
              <a:t>Opening of the motet </a:t>
            </a:r>
            <a:r>
              <a:rPr lang="en" sz="1100" dirty="0" err="1"/>
              <a:t>Garrit</a:t>
            </a:r>
            <a:r>
              <a:rPr lang="en" sz="1100" dirty="0"/>
              <a:t> </a:t>
            </a:r>
            <a:r>
              <a:rPr lang="en" sz="1100" dirty="0" err="1"/>
              <a:t>gallus</a:t>
            </a:r>
            <a:r>
              <a:rPr lang="en" sz="1100" dirty="0"/>
              <a:t> / In nova from the manuscript Paris, </a:t>
            </a:r>
            <a:r>
              <a:rPr lang="en" sz="1100" dirty="0" err="1"/>
              <a:t>Bibliothèque</a:t>
            </a:r>
            <a:r>
              <a:rPr lang="en" sz="1100" dirty="0"/>
              <a:t> </a:t>
            </a:r>
            <a:r>
              <a:rPr lang="en" sz="1100" dirty="0" err="1"/>
              <a:t>nationale</a:t>
            </a:r>
            <a:r>
              <a:rPr lang="en" sz="1100" dirty="0"/>
              <a:t>, f. </a:t>
            </a:r>
            <a:r>
              <a:rPr lang="en" sz="1100" dirty="0" err="1"/>
              <a:t>fr.</a:t>
            </a:r>
            <a:r>
              <a:rPr lang="en" sz="1100" dirty="0"/>
              <a:t> 146. </a:t>
            </a:r>
            <a:endParaRPr sz="1100" dirty="0"/>
          </a:p>
        </p:txBody>
      </p:sp>
      <p:grpSp>
        <p:nvGrpSpPr>
          <p:cNvPr id="163" name="Google Shape;163;p23"/>
          <p:cNvGrpSpPr/>
          <p:nvPr/>
        </p:nvGrpSpPr>
        <p:grpSpPr>
          <a:xfrm>
            <a:off x="2657275" y="1933625"/>
            <a:ext cx="3077700" cy="2795100"/>
            <a:chOff x="2657275" y="2070475"/>
            <a:chExt cx="3077700" cy="2795100"/>
          </a:xfrm>
        </p:grpSpPr>
        <p:sp>
          <p:nvSpPr>
            <p:cNvPr id="164" name="Google Shape;164;p23"/>
            <p:cNvSpPr/>
            <p:nvPr/>
          </p:nvSpPr>
          <p:spPr>
            <a:xfrm>
              <a:off x="2657275" y="2070475"/>
              <a:ext cx="3077700" cy="2795100"/>
            </a:xfrm>
            <a:prstGeom prst="ellipse">
              <a:avLst/>
            </a:prstGeom>
            <a:noFill/>
            <a:ln w="3810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txBox="1"/>
            <p:nvPr/>
          </p:nvSpPr>
          <p:spPr>
            <a:xfrm>
              <a:off x="3188575" y="3821600"/>
              <a:ext cx="2015100" cy="76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0000"/>
                  </a:solidFill>
                </a:rPr>
                <a:t>Common Music Notation MEI</a:t>
              </a:r>
              <a:endParaRPr sz="1800" b="1">
                <a:solidFill>
                  <a:srgbClr val="FF0000"/>
                </a:solidFill>
              </a:endParaRPr>
            </a:p>
          </p:txBody>
        </p:sp>
      </p:grpSp>
      <p:grpSp>
        <p:nvGrpSpPr>
          <p:cNvPr id="166" name="Google Shape;166;p23"/>
          <p:cNvGrpSpPr/>
          <p:nvPr/>
        </p:nvGrpSpPr>
        <p:grpSpPr>
          <a:xfrm>
            <a:off x="5094425" y="1780500"/>
            <a:ext cx="3557675" cy="2763000"/>
            <a:chOff x="5094425" y="1917350"/>
            <a:chExt cx="3557675" cy="2763000"/>
          </a:xfrm>
        </p:grpSpPr>
        <p:sp>
          <p:nvSpPr>
            <p:cNvPr id="167" name="Google Shape;167;p23"/>
            <p:cNvSpPr/>
            <p:nvPr/>
          </p:nvSpPr>
          <p:spPr>
            <a:xfrm rot="-5400000">
              <a:off x="5493875" y="2600450"/>
              <a:ext cx="597900" cy="1396800"/>
            </a:xfrm>
            <a:prstGeom prst="downArrow">
              <a:avLst>
                <a:gd name="adj1" fmla="val 50000"/>
                <a:gd name="adj2" fmla="val 50000"/>
              </a:avLst>
            </a:prstGeom>
            <a:solidFill>
              <a:srgbClr val="144D85"/>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txBox="1"/>
            <p:nvPr/>
          </p:nvSpPr>
          <p:spPr>
            <a:xfrm>
              <a:off x="6308200" y="1917350"/>
              <a:ext cx="2343900" cy="27630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Mensural MEI</a:t>
              </a:r>
              <a:endParaRPr sz="1800" b="1"/>
            </a:p>
            <a:p>
              <a:pPr marL="0" lvl="0" indent="0" algn="ctr" rtl="0">
                <a:spcBef>
                  <a:spcPts val="0"/>
                </a:spcBef>
                <a:spcAft>
                  <a:spcPts val="0"/>
                </a:spcAft>
                <a:buNone/>
              </a:pPr>
              <a:r>
                <a:rPr lang="en" sz="1800" b="1"/>
                <a:t>Document</a:t>
              </a:r>
              <a:endParaRPr sz="1800" b="1"/>
            </a:p>
          </p:txBody>
        </p:sp>
      </p:grpSp>
      <p:sp>
        <p:nvSpPr>
          <p:cNvPr id="169" name="Google Shape;169;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4"/>
          <p:cNvSpPr txBox="1">
            <a:spLocks noGrp="1"/>
          </p:cNvSpPr>
          <p:nvPr>
            <p:ph type="title"/>
          </p:nvPr>
        </p:nvSpPr>
        <p:spPr>
          <a:xfrm>
            <a:off x="311700" y="262800"/>
            <a:ext cx="8520600" cy="6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Methodology</a:t>
            </a:r>
            <a:endParaRPr/>
          </a:p>
        </p:txBody>
      </p:sp>
      <p:sp>
        <p:nvSpPr>
          <p:cNvPr id="175" name="Google Shape;175;p24"/>
          <p:cNvSpPr/>
          <p:nvPr/>
        </p:nvSpPr>
        <p:spPr>
          <a:xfrm>
            <a:off x="668675" y="1079750"/>
            <a:ext cx="1747500" cy="2309400"/>
          </a:xfrm>
          <a:prstGeom prst="rect">
            <a:avLst/>
          </a:prstGeom>
          <a:solidFill>
            <a:srgbClr val="A27310"/>
          </a:solid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Sibelius</a:t>
            </a:r>
            <a:endParaRPr sz="900"/>
          </a:p>
          <a:p>
            <a:pPr marL="0" marR="0" lvl="0" indent="0" algn="ctr" rtl="0">
              <a:lnSpc>
                <a:spcPct val="100000"/>
              </a:lnSpc>
              <a:spcBef>
                <a:spcPts val="0"/>
              </a:spcBef>
              <a:spcAft>
                <a:spcPts val="0"/>
              </a:spcAft>
              <a:buClr>
                <a:srgbClr val="FFFFFF"/>
              </a:buClr>
              <a:buFont typeface="Helvetica Neue"/>
              <a:buNone/>
            </a:pPr>
            <a:r>
              <a:rPr lang="en" sz="1500" b="1">
                <a:solidFill>
                  <a:srgbClr val="FFFFFF"/>
                </a:solidFill>
                <a:latin typeface="Helvetica Neue"/>
                <a:ea typeface="Helvetica Neue"/>
                <a:cs typeface="Helvetica Neue"/>
                <a:sym typeface="Helvetica Neue"/>
              </a:rPr>
              <a:t>f</a:t>
            </a:r>
            <a:r>
              <a:rPr lang="en" sz="1500" b="1" i="0" u="none" strike="noStrike" cap="none">
                <a:solidFill>
                  <a:srgbClr val="FFFFFF"/>
                </a:solidFill>
                <a:latin typeface="Helvetica Neue"/>
                <a:ea typeface="Helvetica Neue"/>
                <a:cs typeface="Helvetica Neue"/>
                <a:sym typeface="Helvetica Neue"/>
              </a:rPr>
              <a:t>ile</a:t>
            </a:r>
            <a:endParaRPr sz="1500" b="1" i="0" u="none" strike="noStrike" cap="none">
              <a:solidFill>
                <a:srgbClr val="FFFFFF"/>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Font typeface="Helvetica Neue"/>
              <a:buNone/>
            </a:pPr>
            <a:r>
              <a:rPr lang="en" sz="1200">
                <a:solidFill>
                  <a:srgbClr val="FFFFFF"/>
                </a:solidFill>
                <a:latin typeface="Helvetica Neue"/>
                <a:ea typeface="Helvetica Neue"/>
                <a:cs typeface="Helvetica Neue"/>
                <a:sym typeface="Helvetica Neue"/>
              </a:rPr>
              <a:t>(modern transcription)</a:t>
            </a:r>
            <a:endParaRPr sz="1200">
              <a:solidFill>
                <a:srgbClr val="FFFFFF"/>
              </a:solidFill>
              <a:latin typeface="Helvetica Neue"/>
              <a:ea typeface="Helvetica Neue"/>
              <a:cs typeface="Helvetica Neue"/>
              <a:sym typeface="Helvetica Neue"/>
            </a:endParaRPr>
          </a:p>
        </p:txBody>
      </p:sp>
      <p:sp>
        <p:nvSpPr>
          <p:cNvPr id="176" name="Google Shape;176;p24"/>
          <p:cNvSpPr/>
          <p:nvPr/>
        </p:nvSpPr>
        <p:spPr>
          <a:xfrm>
            <a:off x="3615713" y="1079750"/>
            <a:ext cx="1747500" cy="2309400"/>
          </a:xfrm>
          <a:prstGeom prst="rect">
            <a:avLst/>
          </a:prstGeom>
          <a:blipFill rotWithShape="1">
            <a:blip r:embed="rId3">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CMN</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MEI</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file</a:t>
            </a:r>
            <a:endParaRPr sz="900"/>
          </a:p>
        </p:txBody>
      </p:sp>
      <p:sp>
        <p:nvSpPr>
          <p:cNvPr id="177" name="Google Shape;177;p24"/>
          <p:cNvSpPr/>
          <p:nvPr/>
        </p:nvSpPr>
        <p:spPr>
          <a:xfrm>
            <a:off x="6562750" y="1079754"/>
            <a:ext cx="1747500" cy="2309400"/>
          </a:xfrm>
          <a:prstGeom prst="rect">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Mensural</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MEI</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file</a:t>
            </a:r>
            <a:endParaRPr sz="900"/>
          </a:p>
        </p:txBody>
      </p:sp>
      <p:cxnSp>
        <p:nvCxnSpPr>
          <p:cNvPr id="178" name="Google Shape;178;p24"/>
          <p:cNvCxnSpPr/>
          <p:nvPr/>
        </p:nvCxnSpPr>
        <p:spPr>
          <a:xfrm>
            <a:off x="2501600" y="2234450"/>
            <a:ext cx="1028700" cy="0"/>
          </a:xfrm>
          <a:prstGeom prst="straightConnector1">
            <a:avLst/>
          </a:prstGeom>
          <a:noFill/>
          <a:ln w="50800" cap="flat" cmpd="sng">
            <a:solidFill>
              <a:srgbClr val="434343"/>
            </a:solidFill>
            <a:prstDash val="solid"/>
            <a:miter lim="8000"/>
            <a:headEnd type="none" w="sm" len="sm"/>
            <a:tailEnd type="stealth" w="med" len="med"/>
          </a:ln>
        </p:spPr>
      </p:cxnSp>
      <p:sp>
        <p:nvSpPr>
          <p:cNvPr id="179" name="Google Shape;179;p24"/>
          <p:cNvSpPr txBox="1"/>
          <p:nvPr/>
        </p:nvSpPr>
        <p:spPr>
          <a:xfrm>
            <a:off x="2501600" y="1646788"/>
            <a:ext cx="8964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solidFill>
                  <a:srgbClr val="434343"/>
                </a:solidFill>
              </a:rPr>
              <a:t>SibMEI</a:t>
            </a:r>
            <a:endParaRPr sz="1100" i="1">
              <a:solidFill>
                <a:srgbClr val="434343"/>
              </a:solidFill>
            </a:endParaRPr>
          </a:p>
          <a:p>
            <a:pPr marL="0" lvl="0" indent="0" algn="ctr" rtl="0">
              <a:spcBef>
                <a:spcPts val="0"/>
              </a:spcBef>
              <a:spcAft>
                <a:spcPts val="0"/>
              </a:spcAft>
              <a:buNone/>
            </a:pPr>
            <a:r>
              <a:rPr lang="en" sz="1100" i="1">
                <a:solidFill>
                  <a:srgbClr val="434343"/>
                </a:solidFill>
              </a:rPr>
              <a:t>plugin</a:t>
            </a:r>
            <a:endParaRPr sz="1100" i="1">
              <a:solidFill>
                <a:srgbClr val="434343"/>
              </a:solidFill>
            </a:endParaRPr>
          </a:p>
        </p:txBody>
      </p:sp>
      <p:sp>
        <p:nvSpPr>
          <p:cNvPr id="180" name="Google Shape;180;p24"/>
          <p:cNvSpPr txBox="1"/>
          <p:nvPr/>
        </p:nvSpPr>
        <p:spPr>
          <a:xfrm>
            <a:off x="5381050" y="1646800"/>
            <a:ext cx="10962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solidFill>
                  <a:srgbClr val="434343"/>
                </a:solidFill>
              </a:rPr>
              <a:t>Mensural MEI</a:t>
            </a:r>
            <a:endParaRPr sz="1100" i="1">
              <a:solidFill>
                <a:srgbClr val="434343"/>
              </a:solidFill>
            </a:endParaRPr>
          </a:p>
          <a:p>
            <a:pPr marL="0" lvl="0" indent="0" algn="ctr" rtl="0">
              <a:spcBef>
                <a:spcPts val="0"/>
              </a:spcBef>
              <a:spcAft>
                <a:spcPts val="0"/>
              </a:spcAft>
              <a:buNone/>
            </a:pPr>
            <a:r>
              <a:rPr lang="en" sz="1100" i="1">
                <a:solidFill>
                  <a:srgbClr val="434343"/>
                </a:solidFill>
              </a:rPr>
              <a:t>Translator</a:t>
            </a:r>
            <a:endParaRPr sz="1100" i="1">
              <a:solidFill>
                <a:srgbClr val="434343"/>
              </a:solidFill>
            </a:endParaRPr>
          </a:p>
        </p:txBody>
      </p:sp>
      <p:cxnSp>
        <p:nvCxnSpPr>
          <p:cNvPr id="181" name="Google Shape;181;p24"/>
          <p:cNvCxnSpPr/>
          <p:nvPr/>
        </p:nvCxnSpPr>
        <p:spPr>
          <a:xfrm>
            <a:off x="5448638" y="2234450"/>
            <a:ext cx="1028700" cy="0"/>
          </a:xfrm>
          <a:prstGeom prst="straightConnector1">
            <a:avLst/>
          </a:prstGeom>
          <a:noFill/>
          <a:ln w="50800" cap="flat" cmpd="sng">
            <a:solidFill>
              <a:srgbClr val="434343"/>
            </a:solidFill>
            <a:prstDash val="solid"/>
            <a:miter lim="8000"/>
            <a:headEnd type="none" w="sm" len="sm"/>
            <a:tailEnd type="stealth" w="med" len="med"/>
          </a:ln>
        </p:spPr>
      </p:cxnSp>
      <p:sp>
        <p:nvSpPr>
          <p:cNvPr id="182" name="Google Shape;182;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5"/>
          <p:cNvSpPr txBox="1">
            <a:spLocks noGrp="1"/>
          </p:cNvSpPr>
          <p:nvPr>
            <p:ph type="body" idx="1"/>
          </p:nvPr>
        </p:nvSpPr>
        <p:spPr>
          <a:xfrm>
            <a:off x="2896050" y="1079750"/>
            <a:ext cx="5055300" cy="2309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a:t>Modern transcriptions usually do not record all the features contained in the mensural sources</a:t>
            </a:r>
            <a:endParaRPr sz="1600"/>
          </a:p>
          <a:p>
            <a:pPr marL="0" lvl="0" indent="0" algn="l" rtl="0">
              <a:lnSpc>
                <a:spcPct val="150000"/>
              </a:lnSpc>
              <a:spcBef>
                <a:spcPts val="0"/>
              </a:spcBef>
              <a:spcAft>
                <a:spcPts val="0"/>
              </a:spcAft>
              <a:buNone/>
            </a:pPr>
            <a:endParaRPr sz="1400"/>
          </a:p>
          <a:p>
            <a:pPr marL="457200" lvl="0" indent="-330200" algn="l" rtl="0">
              <a:lnSpc>
                <a:spcPct val="150000"/>
              </a:lnSpc>
              <a:spcBef>
                <a:spcPts val="0"/>
              </a:spcBef>
              <a:spcAft>
                <a:spcPts val="0"/>
              </a:spcAft>
              <a:buSzPts val="1600"/>
              <a:buChar char="●"/>
            </a:pPr>
            <a:r>
              <a:rPr lang="en" sz="1600"/>
              <a:t>We developed a system of articulation marks to represent specific mensural notation features in the Sibelius transcriptions</a:t>
            </a:r>
            <a:endParaRPr sz="1600"/>
          </a:p>
        </p:txBody>
      </p:sp>
      <p:sp>
        <p:nvSpPr>
          <p:cNvPr id="188" name="Google Shape;188;p25"/>
          <p:cNvSpPr txBox="1">
            <a:spLocks noGrp="1"/>
          </p:cNvSpPr>
          <p:nvPr>
            <p:ph type="title"/>
          </p:nvPr>
        </p:nvSpPr>
        <p:spPr>
          <a:xfrm>
            <a:off x="311700" y="262800"/>
            <a:ext cx="8520600" cy="6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 1: Transcribe</a:t>
            </a:r>
            <a:endParaRPr/>
          </a:p>
        </p:txBody>
      </p:sp>
      <p:sp>
        <p:nvSpPr>
          <p:cNvPr id="189" name="Google Shape;189;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190" name="Google Shape;190;p25"/>
          <p:cNvSpPr/>
          <p:nvPr/>
        </p:nvSpPr>
        <p:spPr>
          <a:xfrm>
            <a:off x="668675" y="1079750"/>
            <a:ext cx="1747500" cy="2309400"/>
          </a:xfrm>
          <a:prstGeom prst="rect">
            <a:avLst/>
          </a:prstGeom>
          <a:solidFill>
            <a:srgbClr val="A27310"/>
          </a:solid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Sibelius</a:t>
            </a:r>
            <a:endParaRPr sz="900"/>
          </a:p>
          <a:p>
            <a:pPr marL="0" marR="0" lvl="0" indent="0" algn="ctr" rtl="0">
              <a:lnSpc>
                <a:spcPct val="100000"/>
              </a:lnSpc>
              <a:spcBef>
                <a:spcPts val="0"/>
              </a:spcBef>
              <a:spcAft>
                <a:spcPts val="0"/>
              </a:spcAft>
              <a:buClr>
                <a:srgbClr val="FFFFFF"/>
              </a:buClr>
              <a:buFont typeface="Helvetica Neue"/>
              <a:buNone/>
            </a:pPr>
            <a:r>
              <a:rPr lang="en" sz="1500" b="1">
                <a:solidFill>
                  <a:srgbClr val="FFFFFF"/>
                </a:solidFill>
                <a:latin typeface="Helvetica Neue"/>
                <a:ea typeface="Helvetica Neue"/>
                <a:cs typeface="Helvetica Neue"/>
                <a:sym typeface="Helvetica Neue"/>
              </a:rPr>
              <a:t>f</a:t>
            </a:r>
            <a:r>
              <a:rPr lang="en" sz="1500" b="1" i="0" u="none" strike="noStrike" cap="none">
                <a:solidFill>
                  <a:srgbClr val="FFFFFF"/>
                </a:solidFill>
                <a:latin typeface="Helvetica Neue"/>
                <a:ea typeface="Helvetica Neue"/>
                <a:cs typeface="Helvetica Neue"/>
                <a:sym typeface="Helvetica Neue"/>
              </a:rPr>
              <a:t>ile</a:t>
            </a:r>
            <a:endParaRPr sz="1500" b="1" i="0" u="none" strike="noStrike" cap="none">
              <a:solidFill>
                <a:srgbClr val="FFFFFF"/>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Font typeface="Helvetica Neue"/>
              <a:buNone/>
            </a:pPr>
            <a:r>
              <a:rPr lang="en" sz="1200">
                <a:solidFill>
                  <a:srgbClr val="FFFFFF"/>
                </a:solidFill>
                <a:latin typeface="Helvetica Neue"/>
                <a:ea typeface="Helvetica Neue"/>
                <a:cs typeface="Helvetica Neue"/>
                <a:sym typeface="Helvetica Neue"/>
              </a:rPr>
              <a:t>(modern transcription)</a:t>
            </a:r>
            <a:endParaRPr sz="1200">
              <a:solidFill>
                <a:srgbClr val="FFFFFF"/>
              </a:solidFill>
              <a:latin typeface="Helvetica Neue"/>
              <a:ea typeface="Helvetica Neue"/>
              <a:cs typeface="Helvetica Neue"/>
              <a:sym typeface="Helvetica Neue"/>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6"/>
          <p:cNvPicPr preferRelativeResize="0"/>
          <p:nvPr/>
        </p:nvPicPr>
        <p:blipFill>
          <a:blip r:embed="rId3">
            <a:alphaModFix/>
          </a:blip>
          <a:stretch>
            <a:fillRect/>
          </a:stretch>
        </p:blipFill>
        <p:spPr>
          <a:xfrm>
            <a:off x="3862574" y="2299950"/>
            <a:ext cx="4819849" cy="2605097"/>
          </a:xfrm>
          <a:prstGeom prst="rect">
            <a:avLst/>
          </a:prstGeom>
          <a:noFill/>
          <a:ln>
            <a:noFill/>
          </a:ln>
        </p:spPr>
      </p:pic>
      <p:pic>
        <p:nvPicPr>
          <p:cNvPr id="196" name="Google Shape;196;p26"/>
          <p:cNvPicPr preferRelativeResize="0"/>
          <p:nvPr/>
        </p:nvPicPr>
        <p:blipFill>
          <a:blip r:embed="rId4">
            <a:alphaModFix/>
          </a:blip>
          <a:stretch>
            <a:fillRect/>
          </a:stretch>
        </p:blipFill>
        <p:spPr>
          <a:xfrm>
            <a:off x="324600" y="313743"/>
            <a:ext cx="8494799" cy="1901482"/>
          </a:xfrm>
          <a:prstGeom prst="rect">
            <a:avLst/>
          </a:prstGeom>
          <a:noFill/>
          <a:ln>
            <a:noFill/>
          </a:ln>
        </p:spPr>
      </p:pic>
      <p:sp>
        <p:nvSpPr>
          <p:cNvPr id="197" name="Google Shape;197;p26"/>
          <p:cNvSpPr/>
          <p:nvPr/>
        </p:nvSpPr>
        <p:spPr>
          <a:xfrm>
            <a:off x="7413925" y="2953925"/>
            <a:ext cx="292800" cy="393600"/>
          </a:xfrm>
          <a:prstGeom prst="ellipse">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p:nvPr/>
        </p:nvSpPr>
        <p:spPr>
          <a:xfrm>
            <a:off x="5556025" y="4421050"/>
            <a:ext cx="327900" cy="3936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6"/>
          <p:cNvSpPr/>
          <p:nvPr/>
        </p:nvSpPr>
        <p:spPr>
          <a:xfrm>
            <a:off x="5953975" y="3979450"/>
            <a:ext cx="246900" cy="2250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p26"/>
          <p:cNvCxnSpPr/>
          <p:nvPr/>
        </p:nvCxnSpPr>
        <p:spPr>
          <a:xfrm rot="10800000">
            <a:off x="6710800" y="2763600"/>
            <a:ext cx="205500" cy="216600"/>
          </a:xfrm>
          <a:prstGeom prst="straightConnector1">
            <a:avLst/>
          </a:prstGeom>
          <a:noFill/>
          <a:ln w="19050" cap="flat" cmpd="sng">
            <a:solidFill>
              <a:srgbClr val="CC0000"/>
            </a:solidFill>
            <a:prstDash val="solid"/>
            <a:round/>
            <a:headEnd type="none" w="med" len="med"/>
            <a:tailEnd type="triangle" w="med" len="med"/>
          </a:ln>
        </p:spPr>
      </p:cxnSp>
      <p:cxnSp>
        <p:nvCxnSpPr>
          <p:cNvPr id="201" name="Google Shape;201;p26"/>
          <p:cNvCxnSpPr/>
          <p:nvPr/>
        </p:nvCxnSpPr>
        <p:spPr>
          <a:xfrm rot="10800000">
            <a:off x="8523350" y="2710950"/>
            <a:ext cx="208500" cy="186600"/>
          </a:xfrm>
          <a:prstGeom prst="straightConnector1">
            <a:avLst/>
          </a:prstGeom>
          <a:noFill/>
          <a:ln w="19050" cap="flat" cmpd="sng">
            <a:solidFill>
              <a:srgbClr val="CC0000"/>
            </a:solidFill>
            <a:prstDash val="solid"/>
            <a:round/>
            <a:headEnd type="none" w="med" len="med"/>
            <a:tailEnd type="triangle" w="med" len="med"/>
          </a:ln>
        </p:spPr>
      </p:cxnSp>
      <p:cxnSp>
        <p:nvCxnSpPr>
          <p:cNvPr id="202" name="Google Shape;202;p26"/>
          <p:cNvCxnSpPr/>
          <p:nvPr/>
        </p:nvCxnSpPr>
        <p:spPr>
          <a:xfrm rot="10800000">
            <a:off x="4731125" y="4156750"/>
            <a:ext cx="205500" cy="216600"/>
          </a:xfrm>
          <a:prstGeom prst="straightConnector1">
            <a:avLst/>
          </a:prstGeom>
          <a:noFill/>
          <a:ln w="19050" cap="flat" cmpd="sng">
            <a:solidFill>
              <a:srgbClr val="CC0000"/>
            </a:solidFill>
            <a:prstDash val="solid"/>
            <a:round/>
            <a:headEnd type="none" w="med" len="med"/>
            <a:tailEnd type="triangle" w="med" len="med"/>
          </a:ln>
        </p:spPr>
      </p:cxnSp>
      <p:cxnSp>
        <p:nvCxnSpPr>
          <p:cNvPr id="203" name="Google Shape;203;p26"/>
          <p:cNvCxnSpPr/>
          <p:nvPr/>
        </p:nvCxnSpPr>
        <p:spPr>
          <a:xfrm rot="10800000">
            <a:off x="6461850" y="4204450"/>
            <a:ext cx="205500" cy="216600"/>
          </a:xfrm>
          <a:prstGeom prst="straightConnector1">
            <a:avLst/>
          </a:prstGeom>
          <a:noFill/>
          <a:ln w="19050" cap="flat" cmpd="sng">
            <a:solidFill>
              <a:srgbClr val="CC0000"/>
            </a:solidFill>
            <a:prstDash val="solid"/>
            <a:round/>
            <a:headEnd type="none" w="med" len="med"/>
            <a:tailEnd type="triangle" w="med" len="med"/>
          </a:ln>
        </p:spPr>
      </p:cxnSp>
      <p:sp>
        <p:nvSpPr>
          <p:cNvPr id="204" name="Google Shape;204;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205" name="Google Shape;205;p26"/>
          <p:cNvSpPr txBox="1"/>
          <p:nvPr/>
        </p:nvSpPr>
        <p:spPr>
          <a:xfrm>
            <a:off x="288175" y="2163300"/>
            <a:ext cx="3278400" cy="81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700"/>
              <a:t>Opening of the motet Garrit gallus / In nova from the manuscript Paris, Bibliothèque nationale, f. fr. 146.</a:t>
            </a:r>
            <a:endParaRPr sz="700" i="1"/>
          </a:p>
        </p:txBody>
      </p:sp>
      <p:cxnSp>
        <p:nvCxnSpPr>
          <p:cNvPr id="206" name="Google Shape;206;p26"/>
          <p:cNvCxnSpPr/>
          <p:nvPr/>
        </p:nvCxnSpPr>
        <p:spPr>
          <a:xfrm flipH="1">
            <a:off x="2259925" y="614800"/>
            <a:ext cx="86700" cy="234000"/>
          </a:xfrm>
          <a:prstGeom prst="straightConnector1">
            <a:avLst/>
          </a:prstGeom>
          <a:noFill/>
          <a:ln w="19050" cap="flat" cmpd="sng">
            <a:solidFill>
              <a:srgbClr val="CC0000"/>
            </a:solidFill>
            <a:prstDash val="solid"/>
            <a:round/>
            <a:headEnd type="none" w="med" len="med"/>
            <a:tailEnd type="triangle" w="med" len="med"/>
          </a:ln>
        </p:spPr>
      </p:cxnSp>
      <p:cxnSp>
        <p:nvCxnSpPr>
          <p:cNvPr id="207" name="Google Shape;207;p26"/>
          <p:cNvCxnSpPr/>
          <p:nvPr/>
        </p:nvCxnSpPr>
        <p:spPr>
          <a:xfrm flipH="1">
            <a:off x="3324175" y="580150"/>
            <a:ext cx="70200" cy="230700"/>
          </a:xfrm>
          <a:prstGeom prst="straightConnector1">
            <a:avLst/>
          </a:prstGeom>
          <a:noFill/>
          <a:ln w="19050" cap="flat" cmpd="sng">
            <a:solidFill>
              <a:srgbClr val="CC0000"/>
            </a:solidFill>
            <a:prstDash val="solid"/>
            <a:round/>
            <a:headEnd type="none" w="med" len="med"/>
            <a:tailEnd type="triangle" w="med" len="med"/>
          </a:ln>
        </p:spPr>
      </p:cxnSp>
      <p:cxnSp>
        <p:nvCxnSpPr>
          <p:cNvPr id="208" name="Google Shape;208;p26"/>
          <p:cNvCxnSpPr/>
          <p:nvPr/>
        </p:nvCxnSpPr>
        <p:spPr>
          <a:xfrm flipH="1">
            <a:off x="3566525" y="545525"/>
            <a:ext cx="87600" cy="221700"/>
          </a:xfrm>
          <a:prstGeom prst="straightConnector1">
            <a:avLst/>
          </a:prstGeom>
          <a:noFill/>
          <a:ln w="19050" cap="flat" cmpd="sng">
            <a:solidFill>
              <a:srgbClr val="CC0000"/>
            </a:solidFill>
            <a:prstDash val="solid"/>
            <a:round/>
            <a:headEnd type="none" w="med" len="med"/>
            <a:tailEnd type="triangle" w="med" len="med"/>
          </a:ln>
        </p:spPr>
      </p:cxnSp>
      <p:cxnSp>
        <p:nvCxnSpPr>
          <p:cNvPr id="209" name="Google Shape;209;p26"/>
          <p:cNvCxnSpPr/>
          <p:nvPr/>
        </p:nvCxnSpPr>
        <p:spPr>
          <a:xfrm flipH="1">
            <a:off x="4519200" y="632200"/>
            <a:ext cx="105600" cy="199200"/>
          </a:xfrm>
          <a:prstGeom prst="straightConnector1">
            <a:avLst/>
          </a:prstGeom>
          <a:noFill/>
          <a:ln w="19050" cap="flat" cmpd="sng">
            <a:solidFill>
              <a:srgbClr val="CC0000"/>
            </a:solidFill>
            <a:prstDash val="solid"/>
            <a:round/>
            <a:headEnd type="none" w="med" len="med"/>
            <a:tailEnd type="triangle" w="med" len="med"/>
          </a:ln>
        </p:spPr>
      </p:cxnSp>
      <p:sp>
        <p:nvSpPr>
          <p:cNvPr id="210" name="Google Shape;210;p26"/>
          <p:cNvSpPr/>
          <p:nvPr/>
        </p:nvSpPr>
        <p:spPr>
          <a:xfrm>
            <a:off x="5714550" y="582850"/>
            <a:ext cx="205500" cy="393600"/>
          </a:xfrm>
          <a:prstGeom prst="ellipse">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p:nvPr/>
        </p:nvSpPr>
        <p:spPr>
          <a:xfrm>
            <a:off x="6835775" y="394675"/>
            <a:ext cx="208500" cy="332100"/>
          </a:xfrm>
          <a:prstGeom prst="ellipse">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6"/>
          <p:cNvSpPr/>
          <p:nvPr/>
        </p:nvSpPr>
        <p:spPr>
          <a:xfrm>
            <a:off x="4173675" y="814900"/>
            <a:ext cx="141000" cy="241500"/>
          </a:xfrm>
          <a:prstGeom prst="roundRect">
            <a:avLst>
              <a:gd name="adj" fmla="val 16667"/>
            </a:avLst>
          </a:prstGeom>
          <a:no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7"/>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nodeType="afterEffect">
                                  <p:stCondLst>
                                    <p:cond delay="0"/>
                                  </p:stCondLst>
                                  <p:childTnLst>
                                    <p:set>
                                      <p:cBhvr>
                                        <p:cTn id="12" dur="1" fill="hold">
                                          <p:stCondLst>
                                            <p:cond delay="0"/>
                                          </p:stCondLst>
                                        </p:cTn>
                                        <p:tgtEl>
                                          <p:spTgt spid="208"/>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nodeType="afterEffect">
                                  <p:stCondLst>
                                    <p:cond delay="0"/>
                                  </p:stCondLst>
                                  <p:childTnLst>
                                    <p:set>
                                      <p:cBhvr>
                                        <p:cTn id="15" dur="1" fill="hold">
                                          <p:stCondLst>
                                            <p:cond delay="0"/>
                                          </p:stCondLst>
                                        </p:cTn>
                                        <p:tgtEl>
                                          <p:spTgt spid="20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0"/>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201"/>
                                        </p:tgtEl>
                                        <p:attrNameLst>
                                          <p:attrName>style.visibility</p:attrName>
                                        </p:attrNameLst>
                                      </p:cBhvr>
                                      <p:to>
                                        <p:strVal val="visible"/>
                                      </p:to>
                                    </p:set>
                                  </p:childTnLst>
                                </p:cTn>
                              </p:par>
                            </p:childTnLst>
                          </p:cTn>
                        </p:par>
                        <p:par>
                          <p:cTn id="23" fill="hold">
                            <p:stCondLst>
                              <p:cond delay="300"/>
                            </p:stCondLst>
                            <p:childTnLst>
                              <p:par>
                                <p:cTn id="24" presetID="1" presetClass="entr" presetSubtype="0" fill="hold" nodeType="afterEffect">
                                  <p:stCondLst>
                                    <p:cond delay="0"/>
                                  </p:stCondLst>
                                  <p:childTnLst>
                                    <p:set>
                                      <p:cBhvr>
                                        <p:cTn id="25" dur="1" fill="hold">
                                          <p:stCondLst>
                                            <p:cond delay="0"/>
                                          </p:stCondLst>
                                        </p:cTn>
                                        <p:tgtEl>
                                          <p:spTgt spid="202"/>
                                        </p:tgtEl>
                                        <p:attrNameLst>
                                          <p:attrName>style.visibility</p:attrName>
                                        </p:attrNameLst>
                                      </p:cBhvr>
                                      <p:to>
                                        <p:strVal val="visible"/>
                                      </p:to>
                                    </p:set>
                                  </p:childTnLst>
                                </p:cTn>
                              </p:par>
                            </p:childTnLst>
                          </p:cTn>
                        </p:par>
                        <p:par>
                          <p:cTn id="26" fill="hold">
                            <p:stCondLst>
                              <p:cond delay="600"/>
                            </p:stCondLst>
                            <p:childTnLst>
                              <p:par>
                                <p:cTn id="27" presetID="1" presetClass="entr" presetSubtype="0" fill="hold" nodeType="afterEffect">
                                  <p:stCondLst>
                                    <p:cond delay="0"/>
                                  </p:stCondLst>
                                  <p:childTnLst>
                                    <p:set>
                                      <p:cBhvr>
                                        <p:cTn id="28" dur="1" fill="hold">
                                          <p:stCondLst>
                                            <p:cond delay="0"/>
                                          </p:stCondLst>
                                        </p:cTn>
                                        <p:tgtEl>
                                          <p:spTgt spid="20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311700" y="291975"/>
            <a:ext cx="8520600" cy="105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Repertoire for first phase of ‘Measuring Polyphony’ project</a:t>
            </a:r>
            <a:endParaRPr/>
          </a:p>
        </p:txBody>
      </p:sp>
      <p:sp>
        <p:nvSpPr>
          <p:cNvPr id="218" name="Google Shape;218;p27"/>
          <p:cNvSpPr txBox="1">
            <a:spLocks noGrp="1"/>
          </p:cNvSpPr>
          <p:nvPr>
            <p:ph type="body" idx="1"/>
          </p:nvPr>
        </p:nvSpPr>
        <p:spPr>
          <a:xfrm>
            <a:off x="311700" y="1351875"/>
            <a:ext cx="8520600" cy="342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64 polyphonic motets representing:</a:t>
            </a:r>
            <a:endParaRPr/>
          </a:p>
          <a:p>
            <a:pPr marL="457200" lvl="0" indent="-342900" algn="l" rtl="0">
              <a:spcBef>
                <a:spcPts val="1600"/>
              </a:spcBef>
              <a:spcAft>
                <a:spcPts val="0"/>
              </a:spcAft>
              <a:buSzPts val="1800"/>
              <a:buChar char="●"/>
            </a:pPr>
            <a:r>
              <a:rPr lang="en" i="1"/>
              <a:t>Ars antiqua</a:t>
            </a:r>
            <a:r>
              <a:rPr lang="en"/>
              <a:t> (c. 1280–1320):</a:t>
            </a:r>
            <a:endParaRPr/>
          </a:p>
          <a:p>
            <a:pPr marL="914400" lvl="1" indent="-330200" algn="l" rtl="0">
              <a:spcBef>
                <a:spcPts val="1000"/>
              </a:spcBef>
              <a:spcAft>
                <a:spcPts val="0"/>
              </a:spcAft>
              <a:buSzPts val="1600"/>
              <a:buChar char="○"/>
            </a:pPr>
            <a:r>
              <a:rPr lang="en" sz="1600" b="1"/>
              <a:t>Montpellier Codex</a:t>
            </a:r>
            <a:r>
              <a:rPr lang="en" sz="1600"/>
              <a:t> (Montpellier, Bibliotheque interuniversitaire, Section de medecine, H. 196)</a:t>
            </a:r>
            <a:endParaRPr sz="1600"/>
          </a:p>
          <a:p>
            <a:pPr marL="914400" lvl="1" indent="-330200" algn="l" rtl="0">
              <a:spcBef>
                <a:spcPts val="1000"/>
              </a:spcBef>
              <a:spcAft>
                <a:spcPts val="0"/>
              </a:spcAft>
              <a:buSzPts val="1600"/>
              <a:buChar char="○"/>
            </a:pPr>
            <a:r>
              <a:rPr lang="en" sz="1600" b="1" i="1"/>
              <a:t>Roman de Fauvel</a:t>
            </a:r>
            <a:r>
              <a:rPr lang="en" sz="1600" b="1"/>
              <a:t> manuscript</a:t>
            </a:r>
            <a:r>
              <a:rPr lang="en" sz="1600"/>
              <a:t> (Paris, Bibliotheque nationale, f. fr. 146)</a:t>
            </a:r>
            <a:endParaRPr sz="1600"/>
          </a:p>
          <a:p>
            <a:pPr marL="914400" lvl="1" indent="-330200" algn="l" rtl="0">
              <a:spcBef>
                <a:spcPts val="1000"/>
              </a:spcBef>
              <a:spcAft>
                <a:spcPts val="0"/>
              </a:spcAft>
              <a:buSzPts val="1600"/>
              <a:buChar char="○"/>
            </a:pPr>
            <a:r>
              <a:rPr lang="en" sz="1600" b="1"/>
              <a:t>Brussels rotulus</a:t>
            </a:r>
            <a:r>
              <a:rPr lang="en" sz="1600"/>
              <a:t> (Brussels, Bibliotheque royale, Ms. 19606)</a:t>
            </a:r>
            <a:endParaRPr sz="1600"/>
          </a:p>
          <a:p>
            <a:pPr marL="457200" lvl="0" indent="-342900" algn="l" rtl="0">
              <a:spcBef>
                <a:spcPts val="1000"/>
              </a:spcBef>
              <a:spcAft>
                <a:spcPts val="0"/>
              </a:spcAft>
              <a:buSzPts val="1800"/>
              <a:buChar char="●"/>
            </a:pPr>
            <a:r>
              <a:rPr lang="en" i="1"/>
              <a:t>Ars nova</a:t>
            </a:r>
            <a:r>
              <a:rPr lang="en"/>
              <a:t> (c. 1320–1350):</a:t>
            </a:r>
            <a:endParaRPr/>
          </a:p>
          <a:p>
            <a:pPr marL="914400" lvl="1" indent="-330200" algn="l" rtl="0">
              <a:spcBef>
                <a:spcPts val="1000"/>
              </a:spcBef>
              <a:spcAft>
                <a:spcPts val="1000"/>
              </a:spcAft>
              <a:buSzPts val="1600"/>
              <a:buChar char="○"/>
            </a:pPr>
            <a:r>
              <a:rPr lang="en" sz="1600"/>
              <a:t>Ivrea Codex (Ivrea, Biblioteca capitulare, Ms. 115)</a:t>
            </a:r>
            <a:endParaRPr sz="1600"/>
          </a:p>
        </p:txBody>
      </p:sp>
      <p:sp>
        <p:nvSpPr>
          <p:cNvPr id="219" name="Google Shape;21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25" name="Google Shape;225;p28"/>
          <p:cNvSpPr txBox="1"/>
          <p:nvPr/>
        </p:nvSpPr>
        <p:spPr>
          <a:xfrm>
            <a:off x="481275" y="374325"/>
            <a:ext cx="5681700" cy="8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t>Step 2: Convert into MEI</a:t>
            </a:r>
            <a:endParaRPr sz="2800"/>
          </a:p>
        </p:txBody>
      </p:sp>
      <p:sp>
        <p:nvSpPr>
          <p:cNvPr id="226" name="Google Shape;226;p28"/>
          <p:cNvSpPr/>
          <p:nvPr/>
        </p:nvSpPr>
        <p:spPr>
          <a:xfrm>
            <a:off x="668675" y="1079750"/>
            <a:ext cx="1747500" cy="2309400"/>
          </a:xfrm>
          <a:prstGeom prst="rect">
            <a:avLst/>
          </a:prstGeom>
          <a:solidFill>
            <a:srgbClr val="A27310"/>
          </a:solid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Sibelius</a:t>
            </a:r>
            <a:endParaRPr sz="900"/>
          </a:p>
          <a:p>
            <a:pPr marL="0" marR="0" lvl="0" indent="0" algn="ctr" rtl="0">
              <a:lnSpc>
                <a:spcPct val="100000"/>
              </a:lnSpc>
              <a:spcBef>
                <a:spcPts val="0"/>
              </a:spcBef>
              <a:spcAft>
                <a:spcPts val="0"/>
              </a:spcAft>
              <a:buClr>
                <a:srgbClr val="FFFFFF"/>
              </a:buClr>
              <a:buFont typeface="Helvetica Neue"/>
              <a:buNone/>
            </a:pPr>
            <a:r>
              <a:rPr lang="en" sz="1500" b="1">
                <a:solidFill>
                  <a:srgbClr val="FFFFFF"/>
                </a:solidFill>
                <a:latin typeface="Helvetica Neue"/>
                <a:ea typeface="Helvetica Neue"/>
                <a:cs typeface="Helvetica Neue"/>
                <a:sym typeface="Helvetica Neue"/>
              </a:rPr>
              <a:t>f</a:t>
            </a:r>
            <a:r>
              <a:rPr lang="en" sz="1500" b="1" i="0" u="none" strike="noStrike" cap="none">
                <a:solidFill>
                  <a:srgbClr val="FFFFFF"/>
                </a:solidFill>
                <a:latin typeface="Helvetica Neue"/>
                <a:ea typeface="Helvetica Neue"/>
                <a:cs typeface="Helvetica Neue"/>
                <a:sym typeface="Helvetica Neue"/>
              </a:rPr>
              <a:t>ile</a:t>
            </a:r>
            <a:endParaRPr sz="1500" b="1" i="0" u="none" strike="noStrike" cap="none">
              <a:solidFill>
                <a:srgbClr val="FFFFFF"/>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Font typeface="Helvetica Neue"/>
              <a:buNone/>
            </a:pPr>
            <a:r>
              <a:rPr lang="en" sz="1200">
                <a:solidFill>
                  <a:srgbClr val="FFFFFF"/>
                </a:solidFill>
                <a:latin typeface="Helvetica Neue"/>
                <a:ea typeface="Helvetica Neue"/>
                <a:cs typeface="Helvetica Neue"/>
                <a:sym typeface="Helvetica Neue"/>
              </a:rPr>
              <a:t>(modern transcription)</a:t>
            </a:r>
            <a:endParaRPr sz="1200">
              <a:solidFill>
                <a:srgbClr val="FFFFFF"/>
              </a:solidFill>
              <a:latin typeface="Helvetica Neue"/>
              <a:ea typeface="Helvetica Neue"/>
              <a:cs typeface="Helvetica Neue"/>
              <a:sym typeface="Helvetica Neue"/>
            </a:endParaRPr>
          </a:p>
        </p:txBody>
      </p:sp>
      <p:sp>
        <p:nvSpPr>
          <p:cNvPr id="227" name="Google Shape;227;p28"/>
          <p:cNvSpPr/>
          <p:nvPr/>
        </p:nvSpPr>
        <p:spPr>
          <a:xfrm>
            <a:off x="3615713" y="1079750"/>
            <a:ext cx="1747500" cy="2309400"/>
          </a:xfrm>
          <a:prstGeom prst="rect">
            <a:avLst/>
          </a:prstGeom>
          <a:blipFill rotWithShape="1">
            <a:blip r:embed="rId3">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CMN</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MEI</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file</a:t>
            </a:r>
            <a:endParaRPr sz="900"/>
          </a:p>
        </p:txBody>
      </p:sp>
      <p:cxnSp>
        <p:nvCxnSpPr>
          <p:cNvPr id="228" name="Google Shape;228;p28"/>
          <p:cNvCxnSpPr/>
          <p:nvPr/>
        </p:nvCxnSpPr>
        <p:spPr>
          <a:xfrm>
            <a:off x="2501600" y="2234450"/>
            <a:ext cx="1028700" cy="0"/>
          </a:xfrm>
          <a:prstGeom prst="straightConnector1">
            <a:avLst/>
          </a:prstGeom>
          <a:noFill/>
          <a:ln w="50800" cap="flat" cmpd="sng">
            <a:solidFill>
              <a:srgbClr val="434343"/>
            </a:solidFill>
            <a:prstDash val="solid"/>
            <a:miter lim="8000"/>
            <a:headEnd type="none" w="sm" len="sm"/>
            <a:tailEnd type="stealth" w="med" len="med"/>
          </a:ln>
        </p:spPr>
      </p:cxnSp>
      <p:sp>
        <p:nvSpPr>
          <p:cNvPr id="229" name="Google Shape;229;p28"/>
          <p:cNvSpPr txBox="1"/>
          <p:nvPr/>
        </p:nvSpPr>
        <p:spPr>
          <a:xfrm>
            <a:off x="2501600" y="1646788"/>
            <a:ext cx="8964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solidFill>
                  <a:srgbClr val="434343"/>
                </a:solidFill>
              </a:rPr>
              <a:t>SibMEI</a:t>
            </a:r>
            <a:endParaRPr sz="1100" i="1">
              <a:solidFill>
                <a:srgbClr val="434343"/>
              </a:solidFill>
            </a:endParaRPr>
          </a:p>
          <a:p>
            <a:pPr marL="0" lvl="0" indent="0" algn="ctr" rtl="0">
              <a:spcBef>
                <a:spcPts val="0"/>
              </a:spcBef>
              <a:spcAft>
                <a:spcPts val="0"/>
              </a:spcAft>
              <a:buNone/>
            </a:pPr>
            <a:r>
              <a:rPr lang="en" sz="1100" i="1">
                <a:solidFill>
                  <a:srgbClr val="434343"/>
                </a:solidFill>
              </a:rPr>
              <a:t>plugin</a:t>
            </a:r>
            <a:endParaRPr sz="1100" i="1">
              <a:solidFill>
                <a:srgbClr val="434343"/>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9"/>
          <p:cNvSpPr txBox="1">
            <a:spLocks noGrp="1"/>
          </p:cNvSpPr>
          <p:nvPr>
            <p:ph type="title"/>
          </p:nvPr>
        </p:nvSpPr>
        <p:spPr>
          <a:xfrm>
            <a:off x="311700" y="340500"/>
            <a:ext cx="8520600" cy="595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Step 3: The Mensural MEI Translator</a:t>
            </a:r>
            <a:endParaRPr sz="2800"/>
          </a:p>
        </p:txBody>
      </p:sp>
      <p:sp>
        <p:nvSpPr>
          <p:cNvPr id="235" name="Google Shape;235;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236" name="Google Shape;236;p29"/>
          <p:cNvSpPr/>
          <p:nvPr/>
        </p:nvSpPr>
        <p:spPr>
          <a:xfrm>
            <a:off x="3615713" y="1079750"/>
            <a:ext cx="1747500" cy="2309400"/>
          </a:xfrm>
          <a:prstGeom prst="rect">
            <a:avLst/>
          </a:prstGeom>
          <a:blipFill rotWithShape="1">
            <a:blip r:embed="rId3">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CMN</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MEI</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file</a:t>
            </a:r>
            <a:endParaRPr sz="900"/>
          </a:p>
        </p:txBody>
      </p:sp>
      <p:sp>
        <p:nvSpPr>
          <p:cNvPr id="237" name="Google Shape;237;p29"/>
          <p:cNvSpPr/>
          <p:nvPr/>
        </p:nvSpPr>
        <p:spPr>
          <a:xfrm>
            <a:off x="6562750" y="1079754"/>
            <a:ext cx="1747500" cy="2309400"/>
          </a:xfrm>
          <a:prstGeom prst="rect">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Mensural</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MEI</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file</a:t>
            </a:r>
            <a:endParaRPr sz="900"/>
          </a:p>
        </p:txBody>
      </p:sp>
      <p:sp>
        <p:nvSpPr>
          <p:cNvPr id="238" name="Google Shape;238;p29"/>
          <p:cNvSpPr txBox="1"/>
          <p:nvPr/>
        </p:nvSpPr>
        <p:spPr>
          <a:xfrm>
            <a:off x="5381050" y="1646800"/>
            <a:ext cx="10962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solidFill>
                  <a:srgbClr val="434343"/>
                </a:solidFill>
              </a:rPr>
              <a:t>Mensural MEI</a:t>
            </a:r>
            <a:endParaRPr sz="1100" i="1">
              <a:solidFill>
                <a:srgbClr val="434343"/>
              </a:solidFill>
            </a:endParaRPr>
          </a:p>
          <a:p>
            <a:pPr marL="0" lvl="0" indent="0" algn="ctr" rtl="0">
              <a:spcBef>
                <a:spcPts val="0"/>
              </a:spcBef>
              <a:spcAft>
                <a:spcPts val="0"/>
              </a:spcAft>
              <a:buNone/>
            </a:pPr>
            <a:r>
              <a:rPr lang="en" sz="1100" i="1">
                <a:solidFill>
                  <a:srgbClr val="434343"/>
                </a:solidFill>
              </a:rPr>
              <a:t>Translator</a:t>
            </a:r>
            <a:endParaRPr sz="1100" i="1">
              <a:solidFill>
                <a:srgbClr val="434343"/>
              </a:solidFill>
            </a:endParaRPr>
          </a:p>
        </p:txBody>
      </p:sp>
      <p:cxnSp>
        <p:nvCxnSpPr>
          <p:cNvPr id="239" name="Google Shape;239;p29"/>
          <p:cNvCxnSpPr/>
          <p:nvPr/>
        </p:nvCxnSpPr>
        <p:spPr>
          <a:xfrm>
            <a:off x="5448638" y="2234450"/>
            <a:ext cx="1028700" cy="0"/>
          </a:xfrm>
          <a:prstGeom prst="straightConnector1">
            <a:avLst/>
          </a:prstGeom>
          <a:noFill/>
          <a:ln w="50800" cap="flat" cmpd="sng">
            <a:solidFill>
              <a:srgbClr val="434343"/>
            </a:solidFill>
            <a:prstDash val="solid"/>
            <a:miter lim="8000"/>
            <a:headEnd type="none" w="sm" len="sm"/>
            <a:tailEnd type="stealth" w="med" len="med"/>
          </a:ln>
        </p:spPr>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Four actions</a:t>
            </a:r>
            <a:endParaRPr/>
          </a:p>
        </p:txBody>
      </p:sp>
      <p:sp>
        <p:nvSpPr>
          <p:cNvPr id="245" name="Google Shape;245;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AutoNum type="arabicPeriod"/>
            </a:pPr>
            <a:r>
              <a:rPr lang="en"/>
              <a:t>Removes measure-related information</a:t>
            </a:r>
            <a:endParaRPr/>
          </a:p>
          <a:p>
            <a:pPr marL="457200" lvl="0" indent="-342900" algn="l" rtl="0">
              <a:spcBef>
                <a:spcPts val="1000"/>
              </a:spcBef>
              <a:spcAft>
                <a:spcPts val="0"/>
              </a:spcAft>
              <a:buSzPts val="1800"/>
              <a:buAutoNum type="arabicPeriod"/>
            </a:pPr>
            <a:r>
              <a:rPr lang="en"/>
              <a:t>Substitutes the CMN articulation marks with the appropriate mensural notation element (or attribute), according to the standards developed by the MEI</a:t>
            </a:r>
            <a:endParaRPr/>
          </a:p>
          <a:p>
            <a:pPr marL="457200" lvl="0" indent="-342900" algn="l" rtl="0">
              <a:spcBef>
                <a:spcPts val="1000"/>
              </a:spcBef>
              <a:spcAft>
                <a:spcPts val="0"/>
              </a:spcAft>
              <a:buSzPts val="1800"/>
              <a:buAutoNum type="arabicPeriod"/>
            </a:pPr>
            <a:r>
              <a:rPr lang="en"/>
              <a:t>Changes the </a:t>
            </a:r>
            <a:r>
              <a:rPr lang="en" b="1"/>
              <a:t>CMN note names</a:t>
            </a:r>
            <a:r>
              <a:rPr lang="en"/>
              <a:t> to the corresponding </a:t>
            </a:r>
            <a:r>
              <a:rPr lang="en" b="1"/>
              <a:t>mensural note names</a:t>
            </a:r>
            <a:endParaRPr b="1"/>
          </a:p>
          <a:p>
            <a:pPr marL="457200" lvl="0" indent="-342900" algn="l" rtl="0">
              <a:spcBef>
                <a:spcPts val="1000"/>
              </a:spcBef>
              <a:spcAft>
                <a:spcPts val="1000"/>
              </a:spcAft>
              <a:buSzPts val="1800"/>
              <a:buAutoNum type="arabicPeriod"/>
            </a:pPr>
            <a:r>
              <a:rPr lang="en"/>
              <a:t>Determines and encodes the quality (perfect / imperfect) of the note within the </a:t>
            </a:r>
            <a:r>
              <a:rPr lang="en">
                <a:latin typeface="Courier New"/>
                <a:ea typeface="Courier New"/>
                <a:cs typeface="Courier New"/>
                <a:sym typeface="Courier New"/>
              </a:rPr>
              <a:t>&lt;note&gt;</a:t>
            </a:r>
            <a:r>
              <a:rPr lang="en"/>
              <a:t> element</a:t>
            </a:r>
            <a:endParaRPr/>
          </a:p>
        </p:txBody>
      </p:sp>
      <p:sp>
        <p:nvSpPr>
          <p:cNvPr id="246" name="Google Shape;246;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1"/>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457200" lvl="0" indent="-406400" algn="l" rtl="0">
              <a:spcBef>
                <a:spcPts val="0"/>
              </a:spcBef>
              <a:spcAft>
                <a:spcPts val="0"/>
              </a:spcAft>
              <a:buSzPts val="2800"/>
              <a:buAutoNum type="arabicPeriod"/>
            </a:pPr>
            <a:r>
              <a:rPr lang="en"/>
              <a:t>Remove measure-related information</a:t>
            </a:r>
            <a:endParaRPr/>
          </a:p>
        </p:txBody>
      </p:sp>
      <p:sp>
        <p:nvSpPr>
          <p:cNvPr id="252" name="Google Shape;252;p31"/>
          <p:cNvSpPr txBox="1">
            <a:spLocks noGrp="1"/>
          </p:cNvSpPr>
          <p:nvPr>
            <p:ph type="body" idx="1"/>
          </p:nvPr>
        </p:nvSpPr>
        <p:spPr>
          <a:xfrm>
            <a:off x="311700" y="1152475"/>
            <a:ext cx="6257700" cy="3416400"/>
          </a:xfrm>
          <a:prstGeom prst="rect">
            <a:avLst/>
          </a:prstGeom>
        </p:spPr>
        <p:txBody>
          <a:bodyPr spcFirstLastPara="1" wrap="square" lIns="91425" tIns="91425" rIns="91425" bIns="91425" anchor="t" anchorCtr="0">
            <a:noAutofit/>
          </a:bodyPr>
          <a:lstStyle/>
          <a:p>
            <a:pPr marL="457200" lvl="0" indent="-342900" algn="l" rtl="0">
              <a:spcBef>
                <a:spcPts val="1000"/>
              </a:spcBef>
              <a:spcAft>
                <a:spcPts val="0"/>
              </a:spcAft>
              <a:buSzPts val="1800"/>
              <a:buChar char="●"/>
            </a:pPr>
            <a:r>
              <a:rPr lang="en"/>
              <a:t>The CMN MEI </a:t>
            </a:r>
            <a:r>
              <a:rPr lang="en">
                <a:latin typeface="Courier New"/>
                <a:ea typeface="Courier New"/>
                <a:cs typeface="Courier New"/>
                <a:sym typeface="Courier New"/>
              </a:rPr>
              <a:t>&lt;measure&gt;</a:t>
            </a:r>
            <a:r>
              <a:rPr lang="en"/>
              <a:t> elements were removed</a:t>
            </a:r>
            <a:endParaRPr/>
          </a:p>
          <a:p>
            <a:pPr marL="457200" lvl="0" indent="-342900" algn="l" rtl="0">
              <a:spcBef>
                <a:spcPts val="1000"/>
              </a:spcBef>
              <a:spcAft>
                <a:spcPts val="1000"/>
              </a:spcAft>
              <a:buSzPts val="1800"/>
              <a:buChar char="●"/>
            </a:pPr>
            <a:r>
              <a:rPr lang="en"/>
              <a:t>The measure-rest </a:t>
            </a:r>
            <a:r>
              <a:rPr lang="en">
                <a:latin typeface="Courier New"/>
                <a:ea typeface="Courier New"/>
                <a:cs typeface="Courier New"/>
                <a:sym typeface="Courier New"/>
              </a:rPr>
              <a:t>&lt;mRest&gt;</a:t>
            </a:r>
            <a:r>
              <a:rPr lang="en"/>
              <a:t> elements were substituted by </a:t>
            </a:r>
            <a:r>
              <a:rPr lang="en">
                <a:latin typeface="Courier New"/>
                <a:ea typeface="Courier New"/>
                <a:cs typeface="Courier New"/>
                <a:sym typeface="Courier New"/>
              </a:rPr>
              <a:t>&lt;rest dur = “longa”&gt;</a:t>
            </a:r>
            <a:endParaRPr>
              <a:latin typeface="Courier New"/>
              <a:ea typeface="Courier New"/>
              <a:cs typeface="Courier New"/>
              <a:sym typeface="Courier New"/>
            </a:endParaRPr>
          </a:p>
        </p:txBody>
      </p:sp>
      <p:sp>
        <p:nvSpPr>
          <p:cNvPr id="253" name="Google Shape;253;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pic>
        <p:nvPicPr>
          <p:cNvPr id="61" name="Google Shape;61;p14" descr="chigi fol. 64v.jpg"/>
          <p:cNvPicPr preferRelativeResize="0"/>
          <p:nvPr/>
        </p:nvPicPr>
        <p:blipFill rotWithShape="1">
          <a:blip r:embed="rId3">
            <a:alphaModFix/>
          </a:blip>
          <a:srcRect l="6533" t="14661" r="13791" b="13643"/>
          <a:stretch/>
        </p:blipFill>
        <p:spPr>
          <a:xfrm>
            <a:off x="424175" y="-62850"/>
            <a:ext cx="4355901" cy="5269203"/>
          </a:xfrm>
          <a:prstGeom prst="rect">
            <a:avLst/>
          </a:prstGeom>
          <a:noFill/>
          <a:ln>
            <a:noFill/>
          </a:ln>
        </p:spPr>
      </p:pic>
      <p:pic>
        <p:nvPicPr>
          <p:cNvPr id="62" name="Google Shape;62;p14"/>
          <p:cNvPicPr preferRelativeResize="0"/>
          <p:nvPr/>
        </p:nvPicPr>
        <p:blipFill rotWithShape="1">
          <a:blip r:embed="rId4">
            <a:alphaModFix/>
          </a:blip>
          <a:srcRect l="15454" t="4708" b="19222"/>
          <a:stretch/>
        </p:blipFill>
        <p:spPr>
          <a:xfrm>
            <a:off x="4588300" y="-62850"/>
            <a:ext cx="4179749" cy="5269203"/>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311700" y="265225"/>
            <a:ext cx="8520600" cy="1074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2. Substitutes the CMN articulation marks with the appropriate mensural notation element (or attribute)</a:t>
            </a:r>
            <a:endParaRPr/>
          </a:p>
        </p:txBody>
      </p:sp>
      <p:graphicFrame>
        <p:nvGraphicFramePr>
          <p:cNvPr id="259" name="Google Shape;259;p32"/>
          <p:cNvGraphicFramePr/>
          <p:nvPr/>
        </p:nvGraphicFramePr>
        <p:xfrm>
          <a:off x="838849" y="1391508"/>
          <a:ext cx="7072450" cy="2670350"/>
        </p:xfrm>
        <a:graphic>
          <a:graphicData uri="http://schemas.openxmlformats.org/drawingml/2006/table">
            <a:tbl>
              <a:tblPr firstRow="1">
                <a:noFill/>
                <a:tableStyleId>{FC835C5E-C03F-412E-9B29-523622CC17CD}</a:tableStyleId>
              </a:tblPr>
              <a:tblGrid>
                <a:gridCol w="1803250"/>
                <a:gridCol w="1018175"/>
                <a:gridCol w="2216900"/>
                <a:gridCol w="2034125"/>
              </a:tblGrid>
              <a:tr h="339650">
                <a:tc>
                  <a:txBody>
                    <a:bodyPr/>
                    <a:lstStyle/>
                    <a:p>
                      <a:pPr marL="0" marR="0" lvl="0" indent="0" algn="ctr" rtl="0">
                        <a:lnSpc>
                          <a:spcPct val="100000"/>
                        </a:lnSpc>
                        <a:spcBef>
                          <a:spcPts val="0"/>
                        </a:spcBef>
                        <a:spcAft>
                          <a:spcPts val="0"/>
                        </a:spcAft>
                        <a:buNone/>
                      </a:pPr>
                      <a:r>
                        <a:rPr lang="en">
                          <a:latin typeface="Helvetica Neue"/>
                          <a:ea typeface="Helvetica Neue"/>
                          <a:cs typeface="Helvetica Neue"/>
                          <a:sym typeface="Helvetica Neue"/>
                        </a:rPr>
                        <a:t>Mensural feature</a:t>
                      </a:r>
                      <a:endParaRPr u="none" strike="noStrike" cap="none">
                        <a:solidFill>
                          <a:srgbClr val="FFFFFF"/>
                        </a:solidFill>
                        <a:latin typeface="Helvetica Neue"/>
                        <a:ea typeface="Helvetica Neue"/>
                        <a:cs typeface="Helvetica Neue"/>
                        <a:sym typeface="Helvetica Neue"/>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None/>
                      </a:pPr>
                      <a:r>
                        <a:rPr lang="en">
                          <a:latin typeface="Helvetica Neue"/>
                          <a:ea typeface="Helvetica Neue"/>
                          <a:cs typeface="Helvetica Neue"/>
                          <a:sym typeface="Helvetica Neue"/>
                        </a:rPr>
                        <a:t>Sibelius</a:t>
                      </a:r>
                      <a:endParaRPr u="none" strike="noStrike" cap="none">
                        <a:solidFill>
                          <a:srgbClr val="FFFFFF"/>
                        </a:solidFill>
                        <a:latin typeface="Helvetica Neue"/>
                        <a:ea typeface="Helvetica Neue"/>
                        <a:cs typeface="Helvetica Neue"/>
                        <a:sym typeface="Helvetica Neue"/>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BF9000"/>
                    </a:solidFill>
                  </a:tcPr>
                </a:tc>
                <a:tc>
                  <a:txBody>
                    <a:bodyPr/>
                    <a:lstStyle/>
                    <a:p>
                      <a:pPr marL="0" marR="0" lvl="0" indent="0" algn="ctr" rtl="0">
                        <a:lnSpc>
                          <a:spcPct val="100000"/>
                        </a:lnSpc>
                        <a:spcBef>
                          <a:spcPts val="0"/>
                        </a:spcBef>
                        <a:spcAft>
                          <a:spcPts val="0"/>
                        </a:spcAft>
                        <a:buClr>
                          <a:srgbClr val="FFFFFF"/>
                        </a:buClr>
                        <a:buFont typeface="Helvetica Neue Light"/>
                        <a:buNone/>
                      </a:pPr>
                      <a:r>
                        <a:rPr lang="en" u="none" strike="noStrike" cap="none">
                          <a:solidFill>
                            <a:srgbClr val="FFFFFF"/>
                          </a:solidFill>
                          <a:latin typeface="Helvetica Neue"/>
                          <a:ea typeface="Helvetica Neue"/>
                          <a:cs typeface="Helvetica Neue"/>
                          <a:sym typeface="Helvetica Neue"/>
                        </a:rPr>
                        <a:t>CMN MEI</a:t>
                      </a:r>
                      <a:endParaRPr>
                        <a:latin typeface="Helvetica Neue"/>
                        <a:ea typeface="Helvetica Neue"/>
                        <a:cs typeface="Helvetica Neue"/>
                        <a:sym typeface="Helvetica Neue"/>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840F00"/>
                    </a:solidFill>
                  </a:tcPr>
                </a:tc>
                <a:tc>
                  <a:txBody>
                    <a:bodyPr/>
                    <a:lstStyle/>
                    <a:p>
                      <a:pPr marL="0" marR="0" lvl="0" indent="0" algn="ctr" rtl="0">
                        <a:lnSpc>
                          <a:spcPct val="100000"/>
                        </a:lnSpc>
                        <a:spcBef>
                          <a:spcPts val="0"/>
                        </a:spcBef>
                        <a:spcAft>
                          <a:spcPts val="0"/>
                        </a:spcAft>
                        <a:buClr>
                          <a:srgbClr val="FFFFFF"/>
                        </a:buClr>
                        <a:buFont typeface="Helvetica Neue Light"/>
                        <a:buNone/>
                      </a:pPr>
                      <a:r>
                        <a:rPr lang="en" u="none" strike="noStrike" cap="none">
                          <a:solidFill>
                            <a:srgbClr val="FFFFFF"/>
                          </a:solidFill>
                          <a:latin typeface="Helvetica Neue"/>
                          <a:ea typeface="Helvetica Neue"/>
                          <a:cs typeface="Helvetica Neue"/>
                          <a:sym typeface="Helvetica Neue"/>
                        </a:rPr>
                        <a:t>Mensural MEI</a:t>
                      </a:r>
                      <a:endParaRPr>
                        <a:latin typeface="Helvetica Neue"/>
                        <a:ea typeface="Helvetica Neue"/>
                        <a:cs typeface="Helvetica Neue"/>
                        <a:sym typeface="Helvetica Neue"/>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144D85"/>
                    </a:solidFill>
                  </a:tcPr>
                </a:tc>
              </a:tr>
              <a:tr h="468100">
                <a:tc>
                  <a:txBody>
                    <a:bodyPr/>
                    <a:lstStyle/>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Alteration</a:t>
                      </a:r>
                      <a:endParaRPr sz="1200" u="none" strike="noStrike" cap="none">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endParaRPr sz="1200" u="none" strike="noStrike" cap="none">
                        <a:solidFill>
                          <a:srgbClr val="C82506"/>
                        </a:solidFill>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C82506"/>
                        </a:buClr>
                        <a:buFont typeface="Helvetica Neue"/>
                        <a:buNone/>
                      </a:pPr>
                      <a:r>
                        <a:rPr lang="en" sz="1200" u="none" strike="noStrike" cap="none">
                          <a:latin typeface="Courier New"/>
                          <a:ea typeface="Courier New"/>
                          <a:cs typeface="Courier New"/>
                          <a:sym typeface="Courier New"/>
                        </a:rPr>
                        <a:t>@artic = “stop”</a:t>
                      </a:r>
                      <a:endParaRPr sz="1200">
                        <a:latin typeface="Courier New"/>
                        <a:ea typeface="Courier New"/>
                        <a:cs typeface="Courier New"/>
                        <a:sym typeface="Courier New"/>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144D85"/>
                        </a:buClr>
                        <a:buFont typeface="Helvetica Neue"/>
                        <a:buNone/>
                      </a:pPr>
                      <a:r>
                        <a:rPr lang="en" sz="1200" u="none" strike="noStrike" cap="none">
                          <a:latin typeface="Courier New"/>
                          <a:ea typeface="Courier New"/>
                          <a:cs typeface="Courier New"/>
                          <a:sym typeface="Courier New"/>
                        </a:rPr>
                        <a:t>@num = “1”</a:t>
                      </a:r>
                      <a:endParaRPr sz="1200">
                        <a:latin typeface="Courier New"/>
                        <a:ea typeface="Courier New"/>
                        <a:cs typeface="Courier New"/>
                        <a:sym typeface="Courier New"/>
                      </a:endParaRPr>
                    </a:p>
                    <a:p>
                      <a:pPr marL="0" marR="0" lvl="0" indent="0" algn="ctr" rtl="0">
                        <a:lnSpc>
                          <a:spcPct val="100000"/>
                        </a:lnSpc>
                        <a:spcBef>
                          <a:spcPts val="0"/>
                        </a:spcBef>
                        <a:spcAft>
                          <a:spcPts val="0"/>
                        </a:spcAft>
                        <a:buClr>
                          <a:srgbClr val="144D85"/>
                        </a:buClr>
                        <a:buFont typeface="Helvetica Neue"/>
                        <a:buNone/>
                      </a:pPr>
                      <a:r>
                        <a:rPr lang="en" sz="1200" u="none" strike="noStrike" cap="none">
                          <a:latin typeface="Courier New"/>
                          <a:ea typeface="Courier New"/>
                          <a:cs typeface="Courier New"/>
                          <a:sym typeface="Courier New"/>
                        </a:rPr>
                        <a:t>@numbase = “2”</a:t>
                      </a:r>
                      <a:endParaRPr sz="1200">
                        <a:latin typeface="Courier New"/>
                        <a:ea typeface="Courier New"/>
                        <a:cs typeface="Courier New"/>
                        <a:sym typeface="Courier New"/>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C9DAF8"/>
                    </a:solidFill>
                  </a:tcPr>
                </a:tc>
              </a:tr>
              <a:tr h="450950">
                <a:tc>
                  <a:txBody>
                    <a:bodyPr/>
                    <a:lstStyle/>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Dots</a:t>
                      </a:r>
                      <a:endParaRPr sz="1200" u="none" strike="noStrike" cap="none">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endParaRPr sz="1200" u="none" strike="noStrike" cap="none">
                        <a:solidFill>
                          <a:srgbClr val="C82506"/>
                        </a:solidFill>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C82506"/>
                        </a:buClr>
                        <a:buFont typeface="Helvetica Neue"/>
                        <a:buNone/>
                      </a:pPr>
                      <a:r>
                        <a:rPr lang="en" sz="1200" u="none" strike="noStrike" cap="none">
                          <a:latin typeface="Courier New"/>
                          <a:ea typeface="Courier New"/>
                          <a:cs typeface="Courier New"/>
                          <a:sym typeface="Courier New"/>
                        </a:rPr>
                        <a:t>@artic = “stacc”</a:t>
                      </a:r>
                      <a:endParaRPr sz="1200">
                        <a:latin typeface="Courier New"/>
                        <a:ea typeface="Courier New"/>
                        <a:cs typeface="Courier New"/>
                        <a:sym typeface="Courier New"/>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144D85"/>
                        </a:buClr>
                        <a:buFont typeface="Helvetica Neue"/>
                        <a:buNone/>
                      </a:pPr>
                      <a:r>
                        <a:rPr lang="en" sz="1200" u="none" strike="noStrike" cap="none">
                          <a:latin typeface="Courier New"/>
                          <a:ea typeface="Courier New"/>
                          <a:cs typeface="Courier New"/>
                          <a:sym typeface="Courier New"/>
                        </a:rPr>
                        <a:t>&lt;dot&gt;</a:t>
                      </a:r>
                      <a:endParaRPr sz="1200">
                        <a:latin typeface="Courier New"/>
                        <a:ea typeface="Courier New"/>
                        <a:cs typeface="Courier New"/>
                        <a:sym typeface="Courier New"/>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C9DAF8"/>
                    </a:solidFill>
                  </a:tcPr>
                </a:tc>
              </a:tr>
              <a:tr h="476650">
                <a:tc>
                  <a:txBody>
                    <a:bodyPr/>
                    <a:lstStyle/>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Downward stem</a:t>
                      </a:r>
                      <a:endParaRPr sz="1200">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(major semibreves)</a:t>
                      </a:r>
                      <a:endParaRPr sz="1200">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endParaRPr sz="1200" u="none" strike="noStrike" cap="none">
                        <a:solidFill>
                          <a:srgbClr val="C82506"/>
                        </a:solidFill>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C82506"/>
                        </a:buClr>
                        <a:buFont typeface="Helvetica Neue"/>
                        <a:buNone/>
                      </a:pPr>
                      <a:r>
                        <a:rPr lang="en" sz="1200" u="none" strike="noStrike" cap="none">
                          <a:latin typeface="Courier New"/>
                          <a:ea typeface="Courier New"/>
                          <a:cs typeface="Courier New"/>
                          <a:sym typeface="Courier New"/>
                        </a:rPr>
                        <a:t>@artic = “ten”</a:t>
                      </a:r>
                      <a:endParaRPr sz="1200">
                        <a:latin typeface="Courier New"/>
                        <a:ea typeface="Courier New"/>
                        <a:cs typeface="Courier New"/>
                        <a:sym typeface="Courier New"/>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Clr>
                          <a:srgbClr val="144D85"/>
                        </a:buClr>
                        <a:buFont typeface="Helvetica Neue"/>
                        <a:buNone/>
                      </a:pPr>
                      <a:r>
                        <a:rPr lang="en" sz="1200" u="none" strike="noStrike" cap="none">
                          <a:latin typeface="Courier New"/>
                          <a:ea typeface="Courier New"/>
                          <a:cs typeface="Courier New"/>
                          <a:sym typeface="Courier New"/>
                        </a:rPr>
                        <a:t>@stem.dir = “down”</a:t>
                      </a:r>
                      <a:endParaRPr sz="1200">
                        <a:latin typeface="Courier New"/>
                        <a:ea typeface="Courier New"/>
                        <a:cs typeface="Courier New"/>
                        <a:sym typeface="Courier New"/>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C9DAF8"/>
                    </a:solidFill>
                  </a:tcPr>
                </a:tc>
              </a:tr>
              <a:tr h="458350">
                <a:tc>
                  <a:txBody>
                    <a:bodyPr/>
                    <a:lstStyle/>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Plica</a:t>
                      </a:r>
                      <a:endParaRPr sz="1200">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upward</a:t>
                      </a:r>
                      <a:endParaRPr sz="1200">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endParaRPr sz="1200" u="none" strike="noStrike" cap="none">
                        <a:solidFill>
                          <a:srgbClr val="C82506"/>
                        </a:solidFill>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None/>
                      </a:pPr>
                      <a:r>
                        <a:rPr lang="en" sz="1200">
                          <a:latin typeface="Courier New"/>
                          <a:ea typeface="Courier New"/>
                          <a:cs typeface="Courier New"/>
                          <a:sym typeface="Courier New"/>
                        </a:rPr>
                        <a:t>@stem.mod = “2slash”</a:t>
                      </a:r>
                      <a:endParaRPr sz="1200" u="none" strike="noStrike" cap="none">
                        <a:latin typeface="Courier New"/>
                        <a:ea typeface="Courier New"/>
                        <a:cs typeface="Courier New"/>
                        <a:sym typeface="Courier New"/>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 sz="1200">
                          <a:latin typeface="Courier New"/>
                          <a:ea typeface="Courier New"/>
                          <a:cs typeface="Courier New"/>
                          <a:sym typeface="Courier New"/>
                        </a:rPr>
                        <a:t>@plica = “asc”</a:t>
                      </a:r>
                      <a:endParaRPr sz="1200" u="none" strike="noStrike" cap="none">
                        <a:latin typeface="Courier New"/>
                        <a:ea typeface="Courier New"/>
                        <a:cs typeface="Courier New"/>
                        <a:sym typeface="Courier New"/>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C9DAF8"/>
                    </a:solidFill>
                  </a:tcPr>
                </a:tc>
              </a:tr>
              <a:tr h="476650">
                <a:tc>
                  <a:txBody>
                    <a:bodyPr/>
                    <a:lstStyle/>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Plica</a:t>
                      </a:r>
                      <a:endParaRPr sz="1200">
                        <a:latin typeface="Helvetica Neue Light"/>
                        <a:ea typeface="Helvetica Neue Light"/>
                        <a:cs typeface="Helvetica Neue Light"/>
                        <a:sym typeface="Helvetica Neue Light"/>
                      </a:endParaRPr>
                    </a:p>
                    <a:p>
                      <a:pPr marL="0" marR="0" lvl="0" indent="0" algn="ctr" rtl="0">
                        <a:lnSpc>
                          <a:spcPct val="100000"/>
                        </a:lnSpc>
                        <a:spcBef>
                          <a:spcPts val="0"/>
                        </a:spcBef>
                        <a:spcAft>
                          <a:spcPts val="0"/>
                        </a:spcAft>
                        <a:buNone/>
                      </a:pPr>
                      <a:r>
                        <a:rPr lang="en" sz="1200">
                          <a:latin typeface="Helvetica Neue Light"/>
                          <a:ea typeface="Helvetica Neue Light"/>
                          <a:cs typeface="Helvetica Neue Light"/>
                          <a:sym typeface="Helvetica Neue Light"/>
                        </a:rPr>
                        <a:t>downward</a:t>
                      </a:r>
                      <a:endParaRPr sz="1200">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B7B7B7"/>
                    </a:solidFill>
                  </a:tcPr>
                </a:tc>
                <a:tc>
                  <a:txBody>
                    <a:bodyPr/>
                    <a:lstStyle/>
                    <a:p>
                      <a:pPr marL="0" marR="0" lvl="0" indent="0" algn="ctr" rtl="0">
                        <a:lnSpc>
                          <a:spcPct val="100000"/>
                        </a:lnSpc>
                        <a:spcBef>
                          <a:spcPts val="0"/>
                        </a:spcBef>
                        <a:spcAft>
                          <a:spcPts val="0"/>
                        </a:spcAft>
                        <a:buNone/>
                      </a:pPr>
                      <a:endParaRPr sz="1200" u="none" strike="noStrike" cap="none">
                        <a:solidFill>
                          <a:srgbClr val="C82506"/>
                        </a:solidFill>
                        <a:latin typeface="Helvetica Neue Light"/>
                        <a:ea typeface="Helvetica Neue Light"/>
                        <a:cs typeface="Helvetica Neue Light"/>
                        <a:sym typeface="Helvetica Neue Light"/>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Clr>
                          <a:schemeClr val="dk1"/>
                        </a:buClr>
                        <a:buSzPts val="1100"/>
                        <a:buFont typeface="Arial"/>
                        <a:buNone/>
                      </a:pPr>
                      <a:r>
                        <a:rPr lang="en" sz="1200">
                          <a:latin typeface="Courier New"/>
                          <a:ea typeface="Courier New"/>
                          <a:cs typeface="Courier New"/>
                          <a:sym typeface="Courier New"/>
                        </a:rPr>
                        <a:t>@stem.mod = “1slash”</a:t>
                      </a:r>
                      <a:endParaRPr sz="1200">
                        <a:latin typeface="Courier New"/>
                        <a:ea typeface="Courier New"/>
                        <a:cs typeface="Courier New"/>
                        <a:sym typeface="Courier New"/>
                      </a:endParaRPr>
                    </a:p>
                    <a:p>
                      <a:pPr marL="0" marR="0" lvl="0" indent="0" algn="ctr" rtl="0">
                        <a:lnSpc>
                          <a:spcPct val="100000"/>
                        </a:lnSpc>
                        <a:spcBef>
                          <a:spcPts val="0"/>
                        </a:spcBef>
                        <a:spcAft>
                          <a:spcPts val="0"/>
                        </a:spcAft>
                        <a:buNone/>
                      </a:pPr>
                      <a:endParaRPr sz="1200">
                        <a:latin typeface="Helvetica Neue Light"/>
                        <a:ea typeface="Helvetica Neue Light"/>
                        <a:cs typeface="Helvetica Neue Light"/>
                        <a:sym typeface="Helvetica Neue Light"/>
                      </a:endParaRPr>
                    </a:p>
                  </a:txBody>
                  <a:tcPr marL="35725" marR="35725" marT="26800" marB="26800" anchor="b">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F4CCCC"/>
                    </a:solidFill>
                  </a:tcPr>
                </a:tc>
                <a:tc>
                  <a:txBody>
                    <a:bodyPr/>
                    <a:lstStyle/>
                    <a:p>
                      <a:pPr marL="0" marR="0" lvl="0" indent="0" algn="ctr" rtl="0">
                        <a:lnSpc>
                          <a:spcPct val="100000"/>
                        </a:lnSpc>
                        <a:spcBef>
                          <a:spcPts val="0"/>
                        </a:spcBef>
                        <a:spcAft>
                          <a:spcPts val="0"/>
                        </a:spcAft>
                        <a:buNone/>
                      </a:pPr>
                      <a:r>
                        <a:rPr lang="en" sz="1200">
                          <a:latin typeface="Courier New"/>
                          <a:ea typeface="Courier New"/>
                          <a:cs typeface="Courier New"/>
                          <a:sym typeface="Courier New"/>
                        </a:rPr>
                        <a:t>@plica = “desc”</a:t>
                      </a:r>
                      <a:endParaRPr sz="1200" u="none" strike="noStrike" cap="none">
                        <a:latin typeface="Courier New"/>
                        <a:ea typeface="Courier New"/>
                        <a:cs typeface="Courier New"/>
                        <a:sym typeface="Courier New"/>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C9DAF8"/>
                    </a:solidFill>
                  </a:tcPr>
                </a:tc>
              </a:tr>
            </a:tbl>
          </a:graphicData>
        </a:graphic>
      </p:graphicFrame>
      <p:pic>
        <p:nvPicPr>
          <p:cNvPr id="260" name="Google Shape;260;p32"/>
          <p:cNvPicPr preferRelativeResize="0"/>
          <p:nvPr/>
        </p:nvPicPr>
        <p:blipFill rotWithShape="1">
          <a:blip r:embed="rId3">
            <a:alphaModFix/>
          </a:blip>
          <a:srcRect/>
          <a:stretch/>
        </p:blipFill>
        <p:spPr>
          <a:xfrm>
            <a:off x="2921525" y="2293048"/>
            <a:ext cx="464125" cy="312402"/>
          </a:xfrm>
          <a:prstGeom prst="rect">
            <a:avLst/>
          </a:prstGeom>
          <a:noFill/>
          <a:ln>
            <a:noFill/>
          </a:ln>
        </p:spPr>
      </p:pic>
      <p:pic>
        <p:nvPicPr>
          <p:cNvPr id="261" name="Google Shape;261;p32"/>
          <p:cNvPicPr preferRelativeResize="0"/>
          <p:nvPr/>
        </p:nvPicPr>
        <p:blipFill rotWithShape="1">
          <a:blip r:embed="rId4">
            <a:alphaModFix/>
          </a:blip>
          <a:srcRect/>
          <a:stretch/>
        </p:blipFill>
        <p:spPr>
          <a:xfrm>
            <a:off x="2921525" y="2766174"/>
            <a:ext cx="464125" cy="303461"/>
          </a:xfrm>
          <a:prstGeom prst="rect">
            <a:avLst/>
          </a:prstGeom>
          <a:noFill/>
          <a:ln>
            <a:noFill/>
          </a:ln>
        </p:spPr>
      </p:pic>
      <p:pic>
        <p:nvPicPr>
          <p:cNvPr id="262" name="Google Shape;262;p32"/>
          <p:cNvPicPr preferRelativeResize="0"/>
          <p:nvPr/>
        </p:nvPicPr>
        <p:blipFill rotWithShape="1">
          <a:blip r:embed="rId5">
            <a:alphaModFix/>
          </a:blip>
          <a:srcRect l="4322" t="-8636" r="3502"/>
          <a:stretch/>
        </p:blipFill>
        <p:spPr>
          <a:xfrm>
            <a:off x="2949075" y="1774200"/>
            <a:ext cx="409025" cy="358125"/>
          </a:xfrm>
          <a:prstGeom prst="rect">
            <a:avLst/>
          </a:prstGeom>
          <a:noFill/>
          <a:ln>
            <a:noFill/>
          </a:ln>
        </p:spPr>
      </p:pic>
      <p:pic>
        <p:nvPicPr>
          <p:cNvPr id="263" name="Google Shape;263;p32"/>
          <p:cNvPicPr preferRelativeResize="0"/>
          <p:nvPr/>
        </p:nvPicPr>
        <p:blipFill>
          <a:blip r:embed="rId6">
            <a:alphaModFix/>
          </a:blip>
          <a:stretch>
            <a:fillRect/>
          </a:stretch>
        </p:blipFill>
        <p:spPr>
          <a:xfrm>
            <a:off x="2921525" y="3230355"/>
            <a:ext cx="464125" cy="306430"/>
          </a:xfrm>
          <a:prstGeom prst="rect">
            <a:avLst/>
          </a:prstGeom>
          <a:noFill/>
          <a:ln>
            <a:noFill/>
          </a:ln>
        </p:spPr>
      </p:pic>
      <p:pic>
        <p:nvPicPr>
          <p:cNvPr id="264" name="Google Shape;264;p32"/>
          <p:cNvPicPr preferRelativeResize="0"/>
          <p:nvPr/>
        </p:nvPicPr>
        <p:blipFill>
          <a:blip r:embed="rId7">
            <a:alphaModFix/>
          </a:blip>
          <a:stretch>
            <a:fillRect/>
          </a:stretch>
        </p:blipFill>
        <p:spPr>
          <a:xfrm>
            <a:off x="2921524" y="3667789"/>
            <a:ext cx="464125" cy="306411"/>
          </a:xfrm>
          <a:prstGeom prst="rect">
            <a:avLst/>
          </a:prstGeom>
          <a:noFill/>
          <a:ln>
            <a:noFill/>
          </a:ln>
        </p:spPr>
      </p:pic>
      <p:sp>
        <p:nvSpPr>
          <p:cNvPr id="265" name="Google Shape;265;p32"/>
          <p:cNvSpPr/>
          <p:nvPr/>
        </p:nvSpPr>
        <p:spPr>
          <a:xfrm>
            <a:off x="2755487" y="4220875"/>
            <a:ext cx="796200" cy="552300"/>
          </a:xfrm>
          <a:prstGeom prst="rect">
            <a:avLst/>
          </a:prstGeom>
          <a:solidFill>
            <a:srgbClr val="A27310"/>
          </a:solid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200" i="0" u="none" strike="noStrike" cap="none">
                <a:solidFill>
                  <a:srgbClr val="FFFFFF"/>
                </a:solidFill>
                <a:latin typeface="Helvetica Neue"/>
                <a:ea typeface="Helvetica Neue"/>
                <a:cs typeface="Helvetica Neue"/>
                <a:sym typeface="Helvetica Neue"/>
              </a:rPr>
              <a:t>Sibelius</a:t>
            </a:r>
            <a:endParaRPr sz="1200">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Font typeface="Helvetica Neue"/>
              <a:buNone/>
            </a:pPr>
            <a:r>
              <a:rPr lang="en" sz="1200" i="0" u="none" strike="noStrike" cap="none">
                <a:solidFill>
                  <a:srgbClr val="FFFFFF"/>
                </a:solidFill>
                <a:latin typeface="Helvetica Neue"/>
                <a:ea typeface="Helvetica Neue"/>
                <a:cs typeface="Helvetica Neue"/>
                <a:sym typeface="Helvetica Neue"/>
              </a:rPr>
              <a:t>file</a:t>
            </a:r>
            <a:endParaRPr sz="1200">
              <a:latin typeface="Helvetica Neue"/>
              <a:ea typeface="Helvetica Neue"/>
              <a:cs typeface="Helvetica Neue"/>
              <a:sym typeface="Helvetica Neue"/>
            </a:endParaRPr>
          </a:p>
        </p:txBody>
      </p:sp>
      <p:sp>
        <p:nvSpPr>
          <p:cNvPr id="266" name="Google Shape;266;p32"/>
          <p:cNvSpPr/>
          <p:nvPr/>
        </p:nvSpPr>
        <p:spPr>
          <a:xfrm>
            <a:off x="4373465" y="4220900"/>
            <a:ext cx="796200" cy="552300"/>
          </a:xfrm>
          <a:prstGeom prst="rect">
            <a:avLst/>
          </a:prstGeom>
          <a:blipFill rotWithShape="1">
            <a:blip r:embed="rId8">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200" i="0" u="none" strike="noStrike" cap="none">
                <a:solidFill>
                  <a:srgbClr val="FFFFFF"/>
                </a:solidFill>
                <a:latin typeface="Helvetica Neue"/>
                <a:ea typeface="Helvetica Neue"/>
                <a:cs typeface="Helvetica Neue"/>
                <a:sym typeface="Helvetica Neue"/>
              </a:rPr>
              <a:t>CMN</a:t>
            </a:r>
            <a:r>
              <a:rPr lang="en" sz="1200">
                <a:latin typeface="Helvetica Neue"/>
                <a:ea typeface="Helvetica Neue"/>
                <a:cs typeface="Helvetica Neue"/>
                <a:sym typeface="Helvetica Neue"/>
              </a:rPr>
              <a:t> </a:t>
            </a:r>
            <a:r>
              <a:rPr lang="en" sz="1200" i="0" u="none" strike="noStrike" cap="none">
                <a:solidFill>
                  <a:srgbClr val="FFFFFF"/>
                </a:solidFill>
                <a:latin typeface="Helvetica Neue"/>
                <a:ea typeface="Helvetica Neue"/>
                <a:cs typeface="Helvetica Neue"/>
                <a:sym typeface="Helvetica Neue"/>
              </a:rPr>
              <a:t>MEI</a:t>
            </a:r>
            <a:endParaRPr sz="1200">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Font typeface="Helvetica Neue"/>
              <a:buNone/>
            </a:pPr>
            <a:r>
              <a:rPr lang="en" sz="1200" i="0" u="none" strike="noStrike" cap="none">
                <a:solidFill>
                  <a:srgbClr val="FFFFFF"/>
                </a:solidFill>
                <a:latin typeface="Helvetica Neue"/>
                <a:ea typeface="Helvetica Neue"/>
                <a:cs typeface="Helvetica Neue"/>
                <a:sym typeface="Helvetica Neue"/>
              </a:rPr>
              <a:t>file</a:t>
            </a:r>
            <a:endParaRPr sz="1200">
              <a:latin typeface="Helvetica Neue"/>
              <a:ea typeface="Helvetica Neue"/>
              <a:cs typeface="Helvetica Neue"/>
              <a:sym typeface="Helvetica Neue"/>
            </a:endParaRPr>
          </a:p>
        </p:txBody>
      </p:sp>
      <p:sp>
        <p:nvSpPr>
          <p:cNvPr id="267" name="Google Shape;267;p32"/>
          <p:cNvSpPr/>
          <p:nvPr/>
        </p:nvSpPr>
        <p:spPr>
          <a:xfrm>
            <a:off x="6446050" y="4224175"/>
            <a:ext cx="796200" cy="552300"/>
          </a:xfrm>
          <a:prstGeom prst="rect">
            <a:avLst/>
          </a:prstGeom>
          <a:blipFill rotWithShape="1">
            <a:blip r:embed="rId9">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200" i="0" u="none" strike="noStrike" cap="none">
                <a:solidFill>
                  <a:srgbClr val="FFFFFF"/>
                </a:solidFill>
                <a:latin typeface="Helvetica Neue"/>
                <a:ea typeface="Helvetica Neue"/>
                <a:cs typeface="Helvetica Neue"/>
                <a:sym typeface="Helvetica Neue"/>
              </a:rPr>
              <a:t>Mensural</a:t>
            </a:r>
            <a:r>
              <a:rPr lang="en" sz="1200">
                <a:latin typeface="Helvetica Neue"/>
                <a:ea typeface="Helvetica Neue"/>
                <a:cs typeface="Helvetica Neue"/>
                <a:sym typeface="Helvetica Neue"/>
              </a:rPr>
              <a:t> </a:t>
            </a:r>
            <a:r>
              <a:rPr lang="en" sz="1200" i="0" u="none" strike="noStrike" cap="none">
                <a:solidFill>
                  <a:srgbClr val="FFFFFF"/>
                </a:solidFill>
                <a:latin typeface="Helvetica Neue"/>
                <a:ea typeface="Helvetica Neue"/>
                <a:cs typeface="Helvetica Neue"/>
                <a:sym typeface="Helvetica Neue"/>
              </a:rPr>
              <a:t>MEI</a:t>
            </a:r>
            <a:endParaRPr sz="1200">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Font typeface="Helvetica Neue"/>
              <a:buNone/>
            </a:pPr>
            <a:r>
              <a:rPr lang="en" sz="1200" i="0" u="none" strike="noStrike" cap="none">
                <a:solidFill>
                  <a:srgbClr val="FFFFFF"/>
                </a:solidFill>
                <a:latin typeface="Helvetica Neue"/>
                <a:ea typeface="Helvetica Neue"/>
                <a:cs typeface="Helvetica Neue"/>
                <a:sym typeface="Helvetica Neue"/>
              </a:rPr>
              <a:t>file</a:t>
            </a:r>
            <a:endParaRPr sz="1200">
              <a:latin typeface="Helvetica Neue"/>
              <a:ea typeface="Helvetica Neue"/>
              <a:cs typeface="Helvetica Neue"/>
              <a:sym typeface="Helvetica Neue"/>
            </a:endParaRPr>
          </a:p>
        </p:txBody>
      </p:sp>
      <p:cxnSp>
        <p:nvCxnSpPr>
          <p:cNvPr id="268" name="Google Shape;268;p32"/>
          <p:cNvCxnSpPr/>
          <p:nvPr/>
        </p:nvCxnSpPr>
        <p:spPr>
          <a:xfrm>
            <a:off x="3697225" y="4486375"/>
            <a:ext cx="530700" cy="0"/>
          </a:xfrm>
          <a:prstGeom prst="straightConnector1">
            <a:avLst/>
          </a:prstGeom>
          <a:noFill/>
          <a:ln w="50800" cap="flat" cmpd="sng">
            <a:solidFill>
              <a:srgbClr val="000000"/>
            </a:solidFill>
            <a:prstDash val="solid"/>
            <a:miter lim="8000"/>
            <a:headEnd type="none" w="sm" len="sm"/>
            <a:tailEnd type="stealth" w="med" len="med"/>
          </a:ln>
        </p:spPr>
      </p:cxnSp>
      <p:cxnSp>
        <p:nvCxnSpPr>
          <p:cNvPr id="269" name="Google Shape;269;p32"/>
          <p:cNvCxnSpPr/>
          <p:nvPr/>
        </p:nvCxnSpPr>
        <p:spPr>
          <a:xfrm>
            <a:off x="5580575" y="4486375"/>
            <a:ext cx="530700" cy="0"/>
          </a:xfrm>
          <a:prstGeom prst="straightConnector1">
            <a:avLst/>
          </a:prstGeom>
          <a:noFill/>
          <a:ln w="50800" cap="flat" cmpd="sng">
            <a:solidFill>
              <a:srgbClr val="000000"/>
            </a:solidFill>
            <a:prstDash val="solid"/>
            <a:miter lim="8000"/>
            <a:headEnd type="none" w="sm" len="sm"/>
            <a:tailEnd type="stealth" w="med" len="med"/>
          </a:ln>
        </p:spPr>
      </p:cxnSp>
      <p:sp>
        <p:nvSpPr>
          <p:cNvPr id="270" name="Google Shape;270;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3"/>
          <p:cNvSpPr txBox="1">
            <a:spLocks noGrp="1"/>
          </p:cNvSpPr>
          <p:nvPr>
            <p:ph type="title"/>
          </p:nvPr>
        </p:nvSpPr>
        <p:spPr>
          <a:xfrm>
            <a:off x="311700" y="445025"/>
            <a:ext cx="8520600" cy="103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 Changes the </a:t>
            </a:r>
            <a:r>
              <a:rPr lang="en" i="1"/>
              <a:t>CMN note names</a:t>
            </a:r>
            <a:r>
              <a:rPr lang="en"/>
              <a:t> to the corresponding </a:t>
            </a:r>
            <a:r>
              <a:rPr lang="en" i="1"/>
              <a:t>mensural note names</a:t>
            </a:r>
            <a:endParaRPr i="1"/>
          </a:p>
        </p:txBody>
      </p:sp>
      <p:sp>
        <p:nvSpPr>
          <p:cNvPr id="276" name="Google Shape;276;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graphicFrame>
        <p:nvGraphicFramePr>
          <p:cNvPr id="277" name="Google Shape;277;p33"/>
          <p:cNvGraphicFramePr/>
          <p:nvPr/>
        </p:nvGraphicFramePr>
        <p:xfrm>
          <a:off x="640033" y="1529983"/>
          <a:ext cx="5104725" cy="2767680"/>
        </p:xfrm>
        <a:graphic>
          <a:graphicData uri="http://schemas.openxmlformats.org/drawingml/2006/table">
            <a:tbl>
              <a:tblPr firstRow="1">
                <a:noFill/>
                <a:tableStyleId>{FC835C5E-C03F-412E-9B29-523622CC17CD}</a:tableStyleId>
              </a:tblPr>
              <a:tblGrid>
                <a:gridCol w="1613300"/>
                <a:gridCol w="1767775"/>
                <a:gridCol w="1723650"/>
              </a:tblGrid>
              <a:tr h="475500">
                <a:tc>
                  <a:txBody>
                    <a:bodyPr/>
                    <a:lstStyle/>
                    <a:p>
                      <a:pPr marL="0" marR="0" lvl="0" indent="0" algn="ctr" rtl="0">
                        <a:lnSpc>
                          <a:spcPct val="100000"/>
                        </a:lnSpc>
                        <a:spcBef>
                          <a:spcPts val="0"/>
                        </a:spcBef>
                        <a:spcAft>
                          <a:spcPts val="0"/>
                        </a:spcAft>
                        <a:buClr>
                          <a:srgbClr val="FFFFFF"/>
                        </a:buClr>
                        <a:buFont typeface="Helvetica Neue Light"/>
                        <a:buNone/>
                      </a:pPr>
                      <a:r>
                        <a:rPr lang="en" sz="1400" b="1" u="none" strike="noStrike" cap="none">
                          <a:solidFill>
                            <a:srgbClr val="FFFFFF"/>
                          </a:solidFill>
                        </a:rPr>
                        <a:t>CMN MEI</a:t>
                      </a:r>
                      <a:br>
                        <a:rPr lang="en" sz="1400" b="1" u="none" strike="noStrike" cap="none">
                          <a:solidFill>
                            <a:srgbClr val="FFFFFF"/>
                          </a:solidFill>
                        </a:rPr>
                      </a:br>
                      <a:r>
                        <a:rPr lang="en" sz="1400" u="none" strike="noStrike" cap="none">
                          <a:solidFill>
                            <a:srgbClr val="FFFFFF"/>
                          </a:solidFill>
                          <a:latin typeface="Courier New"/>
                          <a:ea typeface="Courier New"/>
                          <a:cs typeface="Courier New"/>
                          <a:sym typeface="Courier New"/>
                        </a:rPr>
                        <a:t>@dur</a:t>
                      </a:r>
                      <a:r>
                        <a:rPr lang="en" sz="1400" b="1" u="none" strike="noStrike" cap="none">
                          <a:solidFill>
                            <a:srgbClr val="FFFFFF"/>
                          </a:solidFill>
                        </a:rPr>
                        <a:t> value</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840F00"/>
                    </a:solidFill>
                  </a:tcPr>
                </a:tc>
                <a:tc>
                  <a:txBody>
                    <a:bodyPr/>
                    <a:lstStyle/>
                    <a:p>
                      <a:pPr marL="0" marR="0" lvl="0" indent="0" algn="ctr" rtl="0">
                        <a:lnSpc>
                          <a:spcPct val="100000"/>
                        </a:lnSpc>
                        <a:spcBef>
                          <a:spcPts val="0"/>
                        </a:spcBef>
                        <a:spcAft>
                          <a:spcPts val="0"/>
                        </a:spcAft>
                        <a:buClr>
                          <a:srgbClr val="FFFFFF"/>
                        </a:buClr>
                        <a:buFont typeface="Helvetica Neue Light"/>
                        <a:buNone/>
                      </a:pPr>
                      <a:r>
                        <a:rPr lang="en" sz="1400" b="1" u="none" strike="noStrike" cap="none">
                          <a:solidFill>
                            <a:srgbClr val="FFFFFF"/>
                          </a:solidFill>
                        </a:rPr>
                        <a:t>Mensural MEI</a:t>
                      </a:r>
                      <a:br>
                        <a:rPr lang="en" sz="1400" b="1" u="none" strike="noStrike" cap="none">
                          <a:solidFill>
                            <a:srgbClr val="FFFFFF"/>
                          </a:solidFill>
                        </a:rPr>
                      </a:br>
                      <a:r>
                        <a:rPr lang="en" sz="1400" u="none" strike="noStrike" cap="none">
                          <a:solidFill>
                            <a:srgbClr val="FFFFFF"/>
                          </a:solidFill>
                          <a:latin typeface="Courier New"/>
                          <a:ea typeface="Courier New"/>
                          <a:cs typeface="Courier New"/>
                          <a:sym typeface="Courier New"/>
                        </a:rPr>
                        <a:t>@dur</a:t>
                      </a:r>
                      <a:r>
                        <a:rPr lang="en" sz="1400" b="1" u="none" strike="noStrike" cap="none">
                          <a:solidFill>
                            <a:srgbClr val="FFFFFF"/>
                          </a:solidFill>
                        </a:rPr>
                        <a:t> value</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144D85"/>
                    </a:solidFill>
                  </a:tcPr>
                </a:tc>
                <a:tc>
                  <a:txBody>
                    <a:bodyPr/>
                    <a:lstStyle/>
                    <a:p>
                      <a:pPr marL="0" lvl="0" indent="0" algn="ctr" rtl="0">
                        <a:spcBef>
                          <a:spcPts val="0"/>
                        </a:spcBef>
                        <a:spcAft>
                          <a:spcPts val="0"/>
                        </a:spcAft>
                        <a:buNone/>
                      </a:pPr>
                      <a:r>
                        <a:rPr lang="en">
                          <a:solidFill>
                            <a:srgbClr val="FFFFFF"/>
                          </a:solidFill>
                        </a:rPr>
                        <a:t>Mensural MEI</a:t>
                      </a:r>
                      <a:br>
                        <a:rPr lang="en">
                          <a:solidFill>
                            <a:srgbClr val="FFFFFF"/>
                          </a:solidFill>
                        </a:rPr>
                      </a:br>
                      <a:r>
                        <a:rPr lang="en">
                          <a:solidFill>
                            <a:srgbClr val="FFFFFF"/>
                          </a:solidFill>
                          <a:latin typeface="Courier New"/>
                          <a:ea typeface="Courier New"/>
                          <a:cs typeface="Courier New"/>
                          <a:sym typeface="Courier New"/>
                        </a:rPr>
                        <a:t>@dur</a:t>
                      </a:r>
                      <a:r>
                        <a:rPr lang="en">
                          <a:solidFill>
                            <a:srgbClr val="FFFFFF"/>
                          </a:solidFill>
                        </a:rPr>
                        <a:t> value</a:t>
                      </a:r>
                      <a:endParaRPr>
                        <a:solidFill>
                          <a:srgbClr val="FFFFFF"/>
                        </a:solidFill>
                      </a:endParaRPr>
                    </a:p>
                    <a:p>
                      <a:pPr marL="0" lvl="0" indent="0" algn="ctr" rtl="0">
                        <a:spcBef>
                          <a:spcPts val="0"/>
                        </a:spcBef>
                        <a:spcAft>
                          <a:spcPts val="0"/>
                        </a:spcAft>
                        <a:buClr>
                          <a:srgbClr val="FFFFFF"/>
                        </a:buClr>
                        <a:buFont typeface="Helvetica Neue Light"/>
                        <a:buNone/>
                      </a:pPr>
                      <a:r>
                        <a:rPr lang="en">
                          <a:solidFill>
                            <a:srgbClr val="FFFFFF"/>
                          </a:solidFill>
                        </a:rPr>
                        <a:t>(if ‘+’)</a:t>
                      </a:r>
                      <a:endParaRPr>
                        <a:solidFill>
                          <a:srgbClr val="FFFFFF"/>
                        </a:solidFill>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144D85"/>
                    </a:solidFill>
                  </a:tcPr>
                </a:tc>
              </a:tr>
              <a:tr h="414800">
                <a:tc>
                  <a:txBody>
                    <a:bodyPr/>
                    <a:lstStyle/>
                    <a:p>
                      <a:pPr marL="0" marR="0" lvl="0" indent="0" algn="ctr" rtl="0">
                        <a:lnSpc>
                          <a:spcPct val="100000"/>
                        </a:lnSpc>
                        <a:spcBef>
                          <a:spcPts val="0"/>
                        </a:spcBef>
                        <a:spcAft>
                          <a:spcPts val="0"/>
                        </a:spcAft>
                        <a:buClr>
                          <a:srgbClr val="C82506"/>
                        </a:buClr>
                        <a:buFont typeface="Helvetica Neue"/>
                        <a:buNone/>
                      </a:pPr>
                      <a:r>
                        <a:rPr lang="en" sz="1400" u="none" strike="noStrike" cap="none">
                          <a:solidFill>
                            <a:srgbClr val="C82506"/>
                          </a:solidFill>
                          <a:latin typeface="Helvetica Neue"/>
                          <a:ea typeface="Helvetica Neue"/>
                          <a:cs typeface="Helvetica Neue"/>
                          <a:sym typeface="Helvetica Neue"/>
                        </a:rPr>
                        <a:t>“long”</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c>
                  <a:txBody>
                    <a:bodyPr/>
                    <a:lstStyle/>
                    <a:p>
                      <a:pPr marL="0" marR="0" lvl="0" indent="0" algn="ctr" rtl="0">
                        <a:lnSpc>
                          <a:spcPct val="100000"/>
                        </a:lnSpc>
                        <a:spcBef>
                          <a:spcPts val="0"/>
                        </a:spcBef>
                        <a:spcAft>
                          <a:spcPts val="0"/>
                        </a:spcAft>
                        <a:buClr>
                          <a:srgbClr val="0365C0"/>
                        </a:buClr>
                        <a:buFont typeface="Helvetica Neue"/>
                        <a:buNone/>
                      </a:pPr>
                      <a:r>
                        <a:rPr lang="en" sz="1400" u="none" strike="noStrike" cap="none">
                          <a:solidFill>
                            <a:srgbClr val="0365C0"/>
                          </a:solidFill>
                          <a:latin typeface="Helvetica Neue"/>
                          <a:ea typeface="Helvetica Neue"/>
                          <a:cs typeface="Helvetica Neue"/>
                          <a:sym typeface="Helvetica Neue"/>
                        </a:rPr>
                        <a:t>“longa”</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c>
                  <a:txBody>
                    <a:bodyPr/>
                    <a:lstStyle/>
                    <a:p>
                      <a:pPr marL="0" lvl="0" indent="0" algn="ctr" rtl="0">
                        <a:spcBef>
                          <a:spcPts val="0"/>
                        </a:spcBef>
                        <a:spcAft>
                          <a:spcPts val="0"/>
                        </a:spcAft>
                        <a:buNone/>
                      </a:pPr>
                      <a:r>
                        <a:rPr lang="en">
                          <a:solidFill>
                            <a:srgbClr val="0365C0"/>
                          </a:solidFill>
                          <a:latin typeface="Helvetica Neue"/>
                          <a:ea typeface="Helvetica Neue"/>
                          <a:cs typeface="Helvetica Neue"/>
                          <a:sym typeface="Helvetica Neue"/>
                        </a:rPr>
                        <a:t>“brevis”</a:t>
                      </a:r>
                      <a:endParaRPr>
                        <a:solidFill>
                          <a:srgbClr val="0365C0"/>
                        </a:solidFill>
                        <a:latin typeface="Helvetica Neue"/>
                        <a:ea typeface="Helvetica Neue"/>
                        <a:cs typeface="Helvetica Neue"/>
                        <a:sym typeface="Helvetica Neue"/>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r>
              <a:tr h="414800">
                <a:tc>
                  <a:txBody>
                    <a:bodyPr/>
                    <a:lstStyle/>
                    <a:p>
                      <a:pPr marL="0" marR="0" lvl="0" indent="0" algn="ctr" rtl="0">
                        <a:lnSpc>
                          <a:spcPct val="100000"/>
                        </a:lnSpc>
                        <a:spcBef>
                          <a:spcPts val="0"/>
                        </a:spcBef>
                        <a:spcAft>
                          <a:spcPts val="0"/>
                        </a:spcAft>
                        <a:buClr>
                          <a:srgbClr val="C82506"/>
                        </a:buClr>
                        <a:buFont typeface="Helvetica Neue"/>
                        <a:buNone/>
                      </a:pPr>
                      <a:r>
                        <a:rPr lang="en" sz="1400" u="none" strike="noStrike" cap="none">
                          <a:solidFill>
                            <a:srgbClr val="C82506"/>
                          </a:solidFill>
                          <a:latin typeface="Helvetica Neue"/>
                          <a:ea typeface="Helvetica Neue"/>
                          <a:cs typeface="Helvetica Neue"/>
                          <a:sym typeface="Helvetica Neue"/>
                        </a:rPr>
                        <a:t>“breve”</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c>
                  <a:txBody>
                    <a:bodyPr/>
                    <a:lstStyle/>
                    <a:p>
                      <a:pPr marL="0" marR="0" lvl="0" indent="0" algn="ctr" rtl="0">
                        <a:lnSpc>
                          <a:spcPct val="100000"/>
                        </a:lnSpc>
                        <a:spcBef>
                          <a:spcPts val="0"/>
                        </a:spcBef>
                        <a:spcAft>
                          <a:spcPts val="0"/>
                        </a:spcAft>
                        <a:buClr>
                          <a:srgbClr val="0365C0"/>
                        </a:buClr>
                        <a:buFont typeface="Helvetica Neue"/>
                        <a:buNone/>
                      </a:pPr>
                      <a:r>
                        <a:rPr lang="en" sz="1400" u="none" strike="noStrike" cap="none">
                          <a:solidFill>
                            <a:srgbClr val="0365C0"/>
                          </a:solidFill>
                          <a:latin typeface="Helvetica Neue"/>
                          <a:ea typeface="Helvetica Neue"/>
                          <a:cs typeface="Helvetica Neue"/>
                          <a:sym typeface="Helvetica Neue"/>
                        </a:rPr>
                        <a:t>“brevis”</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c>
                  <a:txBody>
                    <a:bodyPr/>
                    <a:lstStyle/>
                    <a:p>
                      <a:pPr marL="0" lvl="0" indent="0" algn="ctr" rtl="0">
                        <a:spcBef>
                          <a:spcPts val="0"/>
                        </a:spcBef>
                        <a:spcAft>
                          <a:spcPts val="0"/>
                        </a:spcAft>
                        <a:buNone/>
                      </a:pPr>
                      <a:r>
                        <a:rPr lang="en">
                          <a:solidFill>
                            <a:srgbClr val="0365C0"/>
                          </a:solidFill>
                          <a:latin typeface="Helvetica Neue"/>
                          <a:ea typeface="Helvetica Neue"/>
                          <a:cs typeface="Helvetica Neue"/>
                          <a:sym typeface="Helvetica Neue"/>
                        </a:rPr>
                        <a:t>“semibrevis”</a:t>
                      </a:r>
                      <a:endParaRPr>
                        <a:solidFill>
                          <a:srgbClr val="0365C0"/>
                        </a:solidFill>
                        <a:latin typeface="Helvetica Neue"/>
                        <a:ea typeface="Helvetica Neue"/>
                        <a:cs typeface="Helvetica Neue"/>
                        <a:sym typeface="Helvetica Neue"/>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r>
              <a:tr h="414800">
                <a:tc>
                  <a:txBody>
                    <a:bodyPr/>
                    <a:lstStyle/>
                    <a:p>
                      <a:pPr marL="0" marR="0" lvl="0" indent="0" algn="ctr" rtl="0">
                        <a:lnSpc>
                          <a:spcPct val="100000"/>
                        </a:lnSpc>
                        <a:spcBef>
                          <a:spcPts val="0"/>
                        </a:spcBef>
                        <a:spcAft>
                          <a:spcPts val="0"/>
                        </a:spcAft>
                        <a:buClr>
                          <a:srgbClr val="C82506"/>
                        </a:buClr>
                        <a:buFont typeface="Helvetica Neue"/>
                        <a:buNone/>
                      </a:pPr>
                      <a:r>
                        <a:rPr lang="en" sz="1400" u="none" strike="noStrike" cap="none">
                          <a:solidFill>
                            <a:srgbClr val="C82506"/>
                          </a:solidFill>
                          <a:latin typeface="Helvetica Neue"/>
                          <a:ea typeface="Helvetica Neue"/>
                          <a:cs typeface="Helvetica Neue"/>
                          <a:sym typeface="Helvetica Neue"/>
                        </a:rPr>
                        <a:t>“1”</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c>
                  <a:txBody>
                    <a:bodyPr/>
                    <a:lstStyle/>
                    <a:p>
                      <a:pPr marL="0" marR="0" lvl="0" indent="0" algn="ctr" rtl="0">
                        <a:lnSpc>
                          <a:spcPct val="100000"/>
                        </a:lnSpc>
                        <a:spcBef>
                          <a:spcPts val="0"/>
                        </a:spcBef>
                        <a:spcAft>
                          <a:spcPts val="0"/>
                        </a:spcAft>
                        <a:buClr>
                          <a:srgbClr val="0365C0"/>
                        </a:buClr>
                        <a:buFont typeface="Helvetica Neue"/>
                        <a:buNone/>
                      </a:pPr>
                      <a:r>
                        <a:rPr lang="en" sz="1400" u="none" strike="noStrike" cap="none">
                          <a:solidFill>
                            <a:srgbClr val="0365C0"/>
                          </a:solidFill>
                          <a:latin typeface="Helvetica Neue"/>
                          <a:ea typeface="Helvetica Neue"/>
                          <a:cs typeface="Helvetica Neue"/>
                          <a:sym typeface="Helvetica Neue"/>
                        </a:rPr>
                        <a:t>“semibrevis”</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c>
                  <a:txBody>
                    <a:bodyPr/>
                    <a:lstStyle/>
                    <a:p>
                      <a:pPr marL="0" lvl="0" indent="0" algn="ctr" rtl="0">
                        <a:spcBef>
                          <a:spcPts val="0"/>
                        </a:spcBef>
                        <a:spcAft>
                          <a:spcPts val="0"/>
                        </a:spcAft>
                        <a:buClr>
                          <a:srgbClr val="0365C0"/>
                        </a:buClr>
                        <a:buFont typeface="Helvetica Neue"/>
                        <a:buNone/>
                      </a:pPr>
                      <a:r>
                        <a:rPr lang="en">
                          <a:solidFill>
                            <a:srgbClr val="0365C0"/>
                          </a:solidFill>
                          <a:latin typeface="Helvetica Neue"/>
                          <a:ea typeface="Helvetica Neue"/>
                          <a:cs typeface="Helvetica Neue"/>
                          <a:sym typeface="Helvetica Neue"/>
                        </a:rPr>
                        <a:t>“minima”</a:t>
                      </a:r>
                      <a:endParaRPr sz="1400" u="none" strike="noStrike" cap="none">
                        <a:solidFill>
                          <a:srgbClr val="0365C0"/>
                        </a:solidFill>
                        <a:latin typeface="Helvetica Neue"/>
                        <a:ea typeface="Helvetica Neue"/>
                        <a:cs typeface="Helvetica Neue"/>
                        <a:sym typeface="Helvetica Neue"/>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r>
              <a:tr h="414800">
                <a:tc>
                  <a:txBody>
                    <a:bodyPr/>
                    <a:lstStyle/>
                    <a:p>
                      <a:pPr marL="0" marR="0" lvl="0" indent="0" algn="ctr" rtl="0">
                        <a:lnSpc>
                          <a:spcPct val="100000"/>
                        </a:lnSpc>
                        <a:spcBef>
                          <a:spcPts val="0"/>
                        </a:spcBef>
                        <a:spcAft>
                          <a:spcPts val="0"/>
                        </a:spcAft>
                        <a:buClr>
                          <a:srgbClr val="C82506"/>
                        </a:buClr>
                        <a:buFont typeface="Helvetica Neue"/>
                        <a:buNone/>
                      </a:pPr>
                      <a:r>
                        <a:rPr lang="en" sz="1400" u="none" strike="noStrike" cap="none">
                          <a:solidFill>
                            <a:srgbClr val="C82506"/>
                          </a:solidFill>
                          <a:latin typeface="Helvetica Neue"/>
                          <a:ea typeface="Helvetica Neue"/>
                          <a:cs typeface="Helvetica Neue"/>
                          <a:sym typeface="Helvetica Neue"/>
                        </a:rPr>
                        <a:t>“2”</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c>
                  <a:txBody>
                    <a:bodyPr/>
                    <a:lstStyle/>
                    <a:p>
                      <a:pPr marL="0" marR="0" lvl="0" indent="0" algn="ctr" rtl="0">
                        <a:lnSpc>
                          <a:spcPct val="100000"/>
                        </a:lnSpc>
                        <a:spcBef>
                          <a:spcPts val="0"/>
                        </a:spcBef>
                        <a:spcAft>
                          <a:spcPts val="0"/>
                        </a:spcAft>
                        <a:buClr>
                          <a:srgbClr val="0365C0"/>
                        </a:buClr>
                        <a:buFont typeface="Helvetica Neue"/>
                        <a:buNone/>
                      </a:pPr>
                      <a:r>
                        <a:rPr lang="en" sz="1400" u="none" strike="noStrike" cap="none">
                          <a:solidFill>
                            <a:srgbClr val="0365C0"/>
                          </a:solidFill>
                          <a:latin typeface="Helvetica Neue"/>
                          <a:ea typeface="Helvetica Neue"/>
                          <a:cs typeface="Helvetica Neue"/>
                          <a:sym typeface="Helvetica Neue"/>
                        </a:rPr>
                        <a:t>“minima”</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c>
                  <a:txBody>
                    <a:bodyPr/>
                    <a:lstStyle/>
                    <a:p>
                      <a:pPr marL="0" lvl="0" indent="0" algn="ctr" rtl="0">
                        <a:spcBef>
                          <a:spcPts val="0"/>
                        </a:spcBef>
                        <a:spcAft>
                          <a:spcPts val="0"/>
                        </a:spcAft>
                        <a:buClr>
                          <a:srgbClr val="0365C0"/>
                        </a:buClr>
                        <a:buFont typeface="Helvetica Neue"/>
                        <a:buNone/>
                      </a:pPr>
                      <a:r>
                        <a:rPr lang="en">
                          <a:solidFill>
                            <a:srgbClr val="0365C0"/>
                          </a:solidFill>
                          <a:latin typeface="Helvetica Neue"/>
                          <a:ea typeface="Helvetica Neue"/>
                          <a:cs typeface="Helvetica Neue"/>
                          <a:sym typeface="Helvetica Neue"/>
                        </a:rPr>
                        <a:t>“semiminima”</a:t>
                      </a:r>
                      <a:endParaRPr sz="1400" u="none" strike="noStrike" cap="none">
                        <a:solidFill>
                          <a:srgbClr val="0365C0"/>
                        </a:solidFill>
                        <a:latin typeface="Helvetica Neue"/>
                        <a:ea typeface="Helvetica Neue"/>
                        <a:cs typeface="Helvetica Neue"/>
                        <a:sym typeface="Helvetica Neue"/>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r>
              <a:tr h="414800">
                <a:tc>
                  <a:txBody>
                    <a:bodyPr/>
                    <a:lstStyle/>
                    <a:p>
                      <a:pPr marL="0" marR="0" lvl="0" indent="0" algn="ctr" rtl="0">
                        <a:lnSpc>
                          <a:spcPct val="100000"/>
                        </a:lnSpc>
                        <a:spcBef>
                          <a:spcPts val="0"/>
                        </a:spcBef>
                        <a:spcAft>
                          <a:spcPts val="0"/>
                        </a:spcAft>
                        <a:buClr>
                          <a:srgbClr val="C82506"/>
                        </a:buClr>
                        <a:buFont typeface="Helvetica Neue"/>
                        <a:buNone/>
                      </a:pPr>
                      <a:r>
                        <a:rPr lang="en" sz="1400" u="none" strike="noStrike" cap="none">
                          <a:solidFill>
                            <a:srgbClr val="C82506"/>
                          </a:solidFill>
                          <a:latin typeface="Helvetica Neue"/>
                          <a:ea typeface="Helvetica Neue"/>
                          <a:cs typeface="Helvetica Neue"/>
                          <a:sym typeface="Helvetica Neue"/>
                        </a:rPr>
                        <a:t>“4”</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c>
                  <a:txBody>
                    <a:bodyPr/>
                    <a:lstStyle/>
                    <a:p>
                      <a:pPr marL="0" marR="0" lvl="0" indent="0" algn="ctr" rtl="0">
                        <a:lnSpc>
                          <a:spcPct val="100000"/>
                        </a:lnSpc>
                        <a:spcBef>
                          <a:spcPts val="0"/>
                        </a:spcBef>
                        <a:spcAft>
                          <a:spcPts val="0"/>
                        </a:spcAft>
                        <a:buClr>
                          <a:srgbClr val="0365C0"/>
                        </a:buClr>
                        <a:buFont typeface="Helvetica Neue"/>
                        <a:buNone/>
                      </a:pPr>
                      <a:r>
                        <a:rPr lang="en" sz="1400" u="none" strike="noStrike" cap="none">
                          <a:solidFill>
                            <a:srgbClr val="0365C0"/>
                          </a:solidFill>
                          <a:latin typeface="Helvetica Neue"/>
                          <a:ea typeface="Helvetica Neue"/>
                          <a:cs typeface="Helvetica Neue"/>
                          <a:sym typeface="Helvetica Neue"/>
                        </a:rPr>
                        <a:t>“semiminima”</a:t>
                      </a:r>
                      <a:endParaRPr sz="700"/>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c>
                  <a:txBody>
                    <a:bodyPr/>
                    <a:lstStyle/>
                    <a:p>
                      <a:pPr marL="0" marR="0" lvl="0" indent="0" algn="ctr" rtl="0">
                        <a:lnSpc>
                          <a:spcPct val="100000"/>
                        </a:lnSpc>
                        <a:spcBef>
                          <a:spcPts val="0"/>
                        </a:spcBef>
                        <a:spcAft>
                          <a:spcPts val="0"/>
                        </a:spcAft>
                        <a:buNone/>
                      </a:pPr>
                      <a:r>
                        <a:rPr lang="en">
                          <a:solidFill>
                            <a:srgbClr val="0365C0"/>
                          </a:solidFill>
                          <a:latin typeface="Helvetica Neue"/>
                          <a:ea typeface="Helvetica Neue"/>
                          <a:cs typeface="Helvetica Neue"/>
                          <a:sym typeface="Helvetica Neue"/>
                        </a:rPr>
                        <a:t>-</a:t>
                      </a:r>
                      <a:endParaRPr sz="1400" u="none" strike="noStrike" cap="none">
                        <a:solidFill>
                          <a:srgbClr val="0365C0"/>
                        </a:solidFill>
                        <a:latin typeface="Helvetica Neue"/>
                        <a:ea typeface="Helvetica Neue"/>
                        <a:cs typeface="Helvetica Neue"/>
                        <a:sym typeface="Helvetica Neue"/>
                      </a:endParaRPr>
                    </a:p>
                  </a:txBody>
                  <a:tcPr marL="35725" marR="35725" marT="26800" marB="26800" anchor="ctr">
                    <a:lnL w="12700" cap="flat" cmpd="sng">
                      <a:solidFill>
                        <a:srgbClr val="144D85"/>
                      </a:solidFill>
                      <a:prstDash val="solid"/>
                      <a:round/>
                      <a:headEnd type="none" w="sm" len="sm"/>
                      <a:tailEnd type="none" w="sm" len="sm"/>
                    </a:lnL>
                    <a:lnR w="12700" cap="flat" cmpd="sng">
                      <a:solidFill>
                        <a:srgbClr val="144D85"/>
                      </a:solidFill>
                      <a:prstDash val="solid"/>
                      <a:round/>
                      <a:headEnd type="none" w="sm" len="sm"/>
                      <a:tailEnd type="none" w="sm" len="sm"/>
                    </a:lnR>
                    <a:lnT w="12700" cap="flat" cmpd="sng">
                      <a:solidFill>
                        <a:srgbClr val="144D85"/>
                      </a:solidFill>
                      <a:prstDash val="solid"/>
                      <a:round/>
                      <a:headEnd type="none" w="sm" len="sm"/>
                      <a:tailEnd type="none" w="sm" len="sm"/>
                    </a:lnT>
                    <a:lnB w="12700" cap="flat" cmpd="sng">
                      <a:solidFill>
                        <a:srgbClr val="144D85"/>
                      </a:solidFill>
                      <a:prstDash val="solid"/>
                      <a:round/>
                      <a:headEnd type="none" w="sm" len="sm"/>
                      <a:tailEnd type="none" w="sm" len="sm"/>
                    </a:lnB>
                    <a:solidFill>
                      <a:srgbClr val="DCDEE0"/>
                    </a:solidFill>
                  </a:tcPr>
                </a:tc>
              </a:tr>
            </a:tbl>
          </a:graphicData>
        </a:graphic>
      </p:graphicFrame>
      <p:grpSp>
        <p:nvGrpSpPr>
          <p:cNvPr id="278" name="Google Shape;278;p33"/>
          <p:cNvGrpSpPr/>
          <p:nvPr/>
        </p:nvGrpSpPr>
        <p:grpSpPr>
          <a:xfrm>
            <a:off x="5927475" y="2578774"/>
            <a:ext cx="2970834" cy="1097300"/>
            <a:chOff x="5927475" y="2578774"/>
            <a:chExt cx="2970834" cy="1097300"/>
          </a:xfrm>
        </p:grpSpPr>
        <p:pic>
          <p:nvPicPr>
            <p:cNvPr id="279" name="Google Shape;279;p33"/>
            <p:cNvPicPr preferRelativeResize="0"/>
            <p:nvPr/>
          </p:nvPicPr>
          <p:blipFill rotWithShape="1">
            <a:blip r:embed="rId3">
              <a:alphaModFix/>
            </a:blip>
            <a:srcRect r="31982" b="10"/>
            <a:stretch/>
          </p:blipFill>
          <p:spPr>
            <a:xfrm>
              <a:off x="5928388" y="2592978"/>
              <a:ext cx="1176510" cy="334263"/>
            </a:xfrm>
            <a:prstGeom prst="rect">
              <a:avLst/>
            </a:prstGeom>
            <a:noFill/>
            <a:ln>
              <a:noFill/>
            </a:ln>
          </p:spPr>
        </p:pic>
        <p:pic>
          <p:nvPicPr>
            <p:cNvPr id="280" name="Google Shape;280;p33"/>
            <p:cNvPicPr preferRelativeResize="0"/>
            <p:nvPr/>
          </p:nvPicPr>
          <p:blipFill rotWithShape="1">
            <a:blip r:embed="rId4">
              <a:alphaModFix/>
            </a:blip>
            <a:srcRect r="25909"/>
            <a:stretch/>
          </p:blipFill>
          <p:spPr>
            <a:xfrm>
              <a:off x="5928388" y="3153456"/>
              <a:ext cx="1642837" cy="334291"/>
            </a:xfrm>
            <a:prstGeom prst="rect">
              <a:avLst/>
            </a:prstGeom>
            <a:noFill/>
            <a:ln>
              <a:noFill/>
            </a:ln>
          </p:spPr>
        </p:pic>
        <p:sp>
          <p:nvSpPr>
            <p:cNvPr id="281" name="Google Shape;281;p33"/>
            <p:cNvSpPr/>
            <p:nvPr/>
          </p:nvSpPr>
          <p:spPr>
            <a:xfrm>
              <a:off x="5927475" y="2581303"/>
              <a:ext cx="375600" cy="3276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3"/>
            <p:cNvSpPr/>
            <p:nvPr/>
          </p:nvSpPr>
          <p:spPr>
            <a:xfrm>
              <a:off x="6729269" y="2581303"/>
              <a:ext cx="375600" cy="3276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3"/>
            <p:cNvPicPr preferRelativeResize="0"/>
            <p:nvPr/>
          </p:nvPicPr>
          <p:blipFill>
            <a:blip r:embed="rId5">
              <a:alphaModFix/>
            </a:blip>
            <a:stretch>
              <a:fillRect/>
            </a:stretch>
          </p:blipFill>
          <p:spPr>
            <a:xfrm>
              <a:off x="5928391" y="2965396"/>
              <a:ext cx="521556" cy="86618"/>
            </a:xfrm>
            <a:prstGeom prst="rect">
              <a:avLst/>
            </a:prstGeom>
            <a:noFill/>
            <a:ln>
              <a:noFill/>
            </a:ln>
          </p:spPr>
        </p:pic>
        <p:cxnSp>
          <p:nvCxnSpPr>
            <p:cNvPr id="284" name="Google Shape;284;p33"/>
            <p:cNvCxnSpPr/>
            <p:nvPr/>
          </p:nvCxnSpPr>
          <p:spPr>
            <a:xfrm flipH="1">
              <a:off x="6353048" y="2944042"/>
              <a:ext cx="100200" cy="120900"/>
            </a:xfrm>
            <a:prstGeom prst="straightConnector1">
              <a:avLst/>
            </a:prstGeom>
            <a:noFill/>
            <a:ln w="19050" cap="flat" cmpd="sng">
              <a:solidFill>
                <a:srgbClr val="FF0000"/>
              </a:solidFill>
              <a:prstDash val="solid"/>
              <a:round/>
              <a:headEnd type="none" w="med" len="med"/>
              <a:tailEnd type="none" w="med" len="med"/>
            </a:ln>
          </p:spPr>
        </p:cxnSp>
        <p:sp>
          <p:nvSpPr>
            <p:cNvPr id="285" name="Google Shape;285;p33"/>
            <p:cNvSpPr/>
            <p:nvPr/>
          </p:nvSpPr>
          <p:spPr>
            <a:xfrm>
              <a:off x="5927475" y="2578774"/>
              <a:ext cx="801600" cy="3276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3"/>
            <p:cNvSpPr/>
            <p:nvPr/>
          </p:nvSpPr>
          <p:spPr>
            <a:xfrm>
              <a:off x="5927475" y="3153468"/>
              <a:ext cx="375600" cy="3276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3"/>
            <p:cNvSpPr/>
            <p:nvPr/>
          </p:nvSpPr>
          <p:spPr>
            <a:xfrm>
              <a:off x="7195592" y="3153468"/>
              <a:ext cx="375600" cy="3276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3"/>
            <p:cNvSpPr txBox="1"/>
            <p:nvPr/>
          </p:nvSpPr>
          <p:spPr>
            <a:xfrm>
              <a:off x="6706515" y="3318711"/>
              <a:ext cx="426000" cy="15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
                <a:t>x 2</a:t>
              </a:r>
              <a:endParaRPr sz="700"/>
            </a:p>
          </p:txBody>
        </p:sp>
        <p:pic>
          <p:nvPicPr>
            <p:cNvPr id="289" name="Google Shape;289;p33"/>
            <p:cNvPicPr preferRelativeResize="0"/>
            <p:nvPr/>
          </p:nvPicPr>
          <p:blipFill>
            <a:blip r:embed="rId6">
              <a:alphaModFix/>
            </a:blip>
            <a:stretch>
              <a:fillRect/>
            </a:stretch>
          </p:blipFill>
          <p:spPr>
            <a:xfrm>
              <a:off x="6755815" y="3555411"/>
              <a:ext cx="322540" cy="120662"/>
            </a:xfrm>
            <a:prstGeom prst="rect">
              <a:avLst/>
            </a:prstGeom>
            <a:noFill/>
            <a:ln>
              <a:noFill/>
            </a:ln>
          </p:spPr>
        </p:pic>
        <p:sp>
          <p:nvSpPr>
            <p:cNvPr id="290" name="Google Shape;290;p33"/>
            <p:cNvSpPr/>
            <p:nvPr/>
          </p:nvSpPr>
          <p:spPr>
            <a:xfrm>
              <a:off x="6303107" y="3146238"/>
              <a:ext cx="892200" cy="3276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txBox="1"/>
            <p:nvPr/>
          </p:nvSpPr>
          <p:spPr>
            <a:xfrm>
              <a:off x="7599009" y="2643819"/>
              <a:ext cx="1299300" cy="1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t>Perfect → Imperfect</a:t>
              </a:r>
              <a:endParaRPr sz="900"/>
            </a:p>
          </p:txBody>
        </p:sp>
        <p:sp>
          <p:nvSpPr>
            <p:cNvPr id="292" name="Google Shape;292;p33"/>
            <p:cNvSpPr txBox="1"/>
            <p:nvPr/>
          </p:nvSpPr>
          <p:spPr>
            <a:xfrm>
              <a:off x="7599002" y="3211274"/>
              <a:ext cx="843600" cy="197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900"/>
                <a:t>Alteration</a:t>
              </a:r>
              <a:endParaRPr sz="900"/>
            </a:p>
          </p:txBody>
        </p:sp>
      </p:grpSp>
      <p:pic>
        <p:nvPicPr>
          <p:cNvPr id="293" name="Google Shape;293;p33"/>
          <p:cNvPicPr preferRelativeResize="0"/>
          <p:nvPr/>
        </p:nvPicPr>
        <p:blipFill rotWithShape="1">
          <a:blip r:embed="rId4">
            <a:alphaModFix/>
          </a:blip>
          <a:srcRect l="90199"/>
          <a:stretch/>
        </p:blipFill>
        <p:spPr>
          <a:xfrm>
            <a:off x="2347100" y="2263225"/>
            <a:ext cx="211699" cy="320962"/>
          </a:xfrm>
          <a:prstGeom prst="rect">
            <a:avLst/>
          </a:prstGeom>
          <a:noFill/>
          <a:ln>
            <a:noFill/>
          </a:ln>
        </p:spPr>
      </p:pic>
      <p:pic>
        <p:nvPicPr>
          <p:cNvPr id="294" name="Google Shape;294;p33"/>
          <p:cNvPicPr preferRelativeResize="0"/>
          <p:nvPr/>
        </p:nvPicPr>
        <p:blipFill rotWithShape="1">
          <a:blip r:embed="rId6">
            <a:alphaModFix/>
          </a:blip>
          <a:srcRect l="67516"/>
          <a:stretch/>
        </p:blipFill>
        <p:spPr>
          <a:xfrm>
            <a:off x="4099167" y="2303550"/>
            <a:ext cx="211700" cy="240300"/>
          </a:xfrm>
          <a:prstGeom prst="rect">
            <a:avLst/>
          </a:prstGeom>
          <a:noFill/>
          <a:ln>
            <a:noFill/>
          </a:ln>
        </p:spPr>
      </p:pic>
      <p:pic>
        <p:nvPicPr>
          <p:cNvPr id="295" name="Google Shape;295;p33"/>
          <p:cNvPicPr preferRelativeResize="0"/>
          <p:nvPr/>
        </p:nvPicPr>
        <p:blipFill rotWithShape="1">
          <a:blip r:embed="rId4">
            <a:alphaModFix/>
          </a:blip>
          <a:srcRect l="90199"/>
          <a:stretch/>
        </p:blipFill>
        <p:spPr>
          <a:xfrm>
            <a:off x="716950" y="2263225"/>
            <a:ext cx="211699" cy="320962"/>
          </a:xfrm>
          <a:prstGeom prst="rect">
            <a:avLst/>
          </a:prstGeom>
          <a:noFill/>
          <a:ln>
            <a:noFill/>
          </a:ln>
        </p:spPr>
      </p:pic>
      <p:pic>
        <p:nvPicPr>
          <p:cNvPr id="296" name="Google Shape;296;p33"/>
          <p:cNvPicPr preferRelativeResize="0"/>
          <p:nvPr/>
        </p:nvPicPr>
        <p:blipFill rotWithShape="1">
          <a:blip r:embed="rId6">
            <a:alphaModFix/>
          </a:blip>
          <a:srcRect l="67516"/>
          <a:stretch/>
        </p:blipFill>
        <p:spPr>
          <a:xfrm>
            <a:off x="2347092" y="2711463"/>
            <a:ext cx="211700" cy="240300"/>
          </a:xfrm>
          <a:prstGeom prst="rect">
            <a:avLst/>
          </a:prstGeom>
          <a:noFill/>
          <a:ln>
            <a:noFill/>
          </a:ln>
        </p:spPr>
      </p:pic>
      <p:pic>
        <p:nvPicPr>
          <p:cNvPr id="297" name="Google Shape;297;p33"/>
          <p:cNvPicPr preferRelativeResize="0"/>
          <p:nvPr/>
        </p:nvPicPr>
        <p:blipFill>
          <a:blip r:embed="rId7">
            <a:alphaModFix/>
          </a:blip>
          <a:stretch>
            <a:fillRect/>
          </a:stretch>
        </p:blipFill>
        <p:spPr>
          <a:xfrm>
            <a:off x="716950" y="2727500"/>
            <a:ext cx="263984" cy="177600"/>
          </a:xfrm>
          <a:prstGeom prst="rect">
            <a:avLst/>
          </a:prstGeom>
          <a:noFill/>
          <a:ln>
            <a:noFill/>
          </a:ln>
        </p:spPr>
      </p:pic>
      <p:pic>
        <p:nvPicPr>
          <p:cNvPr id="298" name="Google Shape;298;p33"/>
          <p:cNvPicPr preferRelativeResize="0"/>
          <p:nvPr/>
        </p:nvPicPr>
        <p:blipFill>
          <a:blip r:embed="rId8">
            <a:alphaModFix/>
          </a:blip>
          <a:stretch>
            <a:fillRect/>
          </a:stretch>
        </p:blipFill>
        <p:spPr>
          <a:xfrm>
            <a:off x="713526" y="3138305"/>
            <a:ext cx="263975" cy="179745"/>
          </a:xfrm>
          <a:prstGeom prst="rect">
            <a:avLst/>
          </a:prstGeom>
          <a:noFill/>
          <a:ln>
            <a:noFill/>
          </a:ln>
        </p:spPr>
      </p:pic>
      <p:pic>
        <p:nvPicPr>
          <p:cNvPr id="299" name="Google Shape;299;p33"/>
          <p:cNvPicPr preferRelativeResize="0"/>
          <p:nvPr/>
        </p:nvPicPr>
        <p:blipFill>
          <a:blip r:embed="rId9">
            <a:alphaModFix/>
          </a:blip>
          <a:stretch>
            <a:fillRect/>
          </a:stretch>
        </p:blipFill>
        <p:spPr>
          <a:xfrm>
            <a:off x="716950" y="3502374"/>
            <a:ext cx="211700" cy="336226"/>
          </a:xfrm>
          <a:prstGeom prst="rect">
            <a:avLst/>
          </a:prstGeom>
          <a:noFill/>
          <a:ln>
            <a:noFill/>
          </a:ln>
        </p:spPr>
      </p:pic>
      <p:pic>
        <p:nvPicPr>
          <p:cNvPr id="300" name="Google Shape;300;p33"/>
          <p:cNvPicPr preferRelativeResize="0"/>
          <p:nvPr/>
        </p:nvPicPr>
        <p:blipFill>
          <a:blip r:embed="rId10">
            <a:alphaModFix/>
          </a:blip>
          <a:stretch>
            <a:fillRect/>
          </a:stretch>
        </p:blipFill>
        <p:spPr>
          <a:xfrm>
            <a:off x="716950" y="3901475"/>
            <a:ext cx="211700" cy="358950"/>
          </a:xfrm>
          <a:prstGeom prst="rect">
            <a:avLst/>
          </a:prstGeom>
          <a:noFill/>
          <a:ln>
            <a:noFill/>
          </a:ln>
        </p:spPr>
      </p:pic>
      <p:pic>
        <p:nvPicPr>
          <p:cNvPr id="301" name="Google Shape;301;p33"/>
          <p:cNvPicPr preferRelativeResize="0"/>
          <p:nvPr/>
        </p:nvPicPr>
        <p:blipFill>
          <a:blip r:embed="rId11">
            <a:alphaModFix/>
          </a:blip>
          <a:stretch>
            <a:fillRect/>
          </a:stretch>
        </p:blipFill>
        <p:spPr>
          <a:xfrm>
            <a:off x="4073047" y="2718472"/>
            <a:ext cx="263975" cy="226266"/>
          </a:xfrm>
          <a:prstGeom prst="rect">
            <a:avLst/>
          </a:prstGeom>
          <a:noFill/>
          <a:ln>
            <a:noFill/>
          </a:ln>
        </p:spPr>
      </p:pic>
      <p:pic>
        <p:nvPicPr>
          <p:cNvPr id="302" name="Google Shape;302;p33"/>
          <p:cNvPicPr preferRelativeResize="0"/>
          <p:nvPr/>
        </p:nvPicPr>
        <p:blipFill>
          <a:blip r:embed="rId11">
            <a:alphaModFix/>
          </a:blip>
          <a:stretch>
            <a:fillRect/>
          </a:stretch>
        </p:blipFill>
        <p:spPr>
          <a:xfrm>
            <a:off x="2324209" y="3132847"/>
            <a:ext cx="263975" cy="226266"/>
          </a:xfrm>
          <a:prstGeom prst="rect">
            <a:avLst/>
          </a:prstGeom>
          <a:noFill/>
          <a:ln>
            <a:noFill/>
          </a:ln>
        </p:spPr>
      </p:pic>
      <p:pic>
        <p:nvPicPr>
          <p:cNvPr id="303" name="Google Shape;303;p33"/>
          <p:cNvPicPr preferRelativeResize="0"/>
          <p:nvPr/>
        </p:nvPicPr>
        <p:blipFill>
          <a:blip r:embed="rId12">
            <a:alphaModFix/>
          </a:blip>
          <a:stretch>
            <a:fillRect/>
          </a:stretch>
        </p:blipFill>
        <p:spPr>
          <a:xfrm>
            <a:off x="4073051" y="3057304"/>
            <a:ext cx="211700" cy="377371"/>
          </a:xfrm>
          <a:prstGeom prst="rect">
            <a:avLst/>
          </a:prstGeom>
          <a:noFill/>
          <a:ln>
            <a:noFill/>
          </a:ln>
        </p:spPr>
      </p:pic>
      <p:pic>
        <p:nvPicPr>
          <p:cNvPr id="304" name="Google Shape;304;p33"/>
          <p:cNvPicPr preferRelativeResize="0"/>
          <p:nvPr/>
        </p:nvPicPr>
        <p:blipFill>
          <a:blip r:embed="rId12">
            <a:alphaModFix/>
          </a:blip>
          <a:stretch>
            <a:fillRect/>
          </a:stretch>
        </p:blipFill>
        <p:spPr>
          <a:xfrm>
            <a:off x="2350351" y="3481804"/>
            <a:ext cx="211700" cy="377371"/>
          </a:xfrm>
          <a:prstGeom prst="rect">
            <a:avLst/>
          </a:prstGeom>
          <a:noFill/>
          <a:ln>
            <a:noFill/>
          </a:ln>
        </p:spPr>
      </p:pic>
      <p:pic>
        <p:nvPicPr>
          <p:cNvPr id="305" name="Google Shape;305;p33"/>
          <p:cNvPicPr preferRelativeResize="0"/>
          <p:nvPr/>
        </p:nvPicPr>
        <p:blipFill>
          <a:blip r:embed="rId13">
            <a:alphaModFix/>
          </a:blip>
          <a:stretch>
            <a:fillRect/>
          </a:stretch>
        </p:blipFill>
        <p:spPr>
          <a:xfrm>
            <a:off x="4073051" y="3494063"/>
            <a:ext cx="211700" cy="352847"/>
          </a:xfrm>
          <a:prstGeom prst="rect">
            <a:avLst/>
          </a:prstGeom>
          <a:noFill/>
          <a:ln>
            <a:noFill/>
          </a:ln>
        </p:spPr>
      </p:pic>
      <p:pic>
        <p:nvPicPr>
          <p:cNvPr id="306" name="Google Shape;306;p33"/>
          <p:cNvPicPr preferRelativeResize="0"/>
          <p:nvPr/>
        </p:nvPicPr>
        <p:blipFill>
          <a:blip r:embed="rId13">
            <a:alphaModFix/>
          </a:blip>
          <a:stretch>
            <a:fillRect/>
          </a:stretch>
        </p:blipFill>
        <p:spPr>
          <a:xfrm>
            <a:off x="2350351" y="3907788"/>
            <a:ext cx="211700" cy="352847"/>
          </a:xfrm>
          <a:prstGeom prst="rect">
            <a:avLst/>
          </a:prstGeom>
          <a:noFill/>
          <a:ln>
            <a:noFill/>
          </a:ln>
        </p:spPr>
      </p:pic>
      <p:grpSp>
        <p:nvGrpSpPr>
          <p:cNvPr id="307" name="Google Shape;307;p33"/>
          <p:cNvGrpSpPr/>
          <p:nvPr/>
        </p:nvGrpSpPr>
        <p:grpSpPr>
          <a:xfrm>
            <a:off x="6566749" y="3896650"/>
            <a:ext cx="628850" cy="586375"/>
            <a:chOff x="6566749" y="3896650"/>
            <a:chExt cx="628850" cy="586375"/>
          </a:xfrm>
        </p:grpSpPr>
        <p:pic>
          <p:nvPicPr>
            <p:cNvPr id="308" name="Google Shape;308;p33"/>
            <p:cNvPicPr preferRelativeResize="0"/>
            <p:nvPr/>
          </p:nvPicPr>
          <p:blipFill rotWithShape="1">
            <a:blip r:embed="rId14">
              <a:alphaModFix/>
            </a:blip>
            <a:srcRect l="4322" t="-8636" r="3502"/>
            <a:stretch/>
          </p:blipFill>
          <p:spPr>
            <a:xfrm>
              <a:off x="6566749" y="3932428"/>
              <a:ext cx="628850" cy="550598"/>
            </a:xfrm>
            <a:prstGeom prst="rect">
              <a:avLst/>
            </a:prstGeom>
            <a:noFill/>
            <a:ln>
              <a:noFill/>
            </a:ln>
          </p:spPr>
        </p:pic>
        <p:sp>
          <p:nvSpPr>
            <p:cNvPr id="309" name="Google Shape;309;p33"/>
            <p:cNvSpPr/>
            <p:nvPr/>
          </p:nvSpPr>
          <p:spPr>
            <a:xfrm>
              <a:off x="6705175" y="3896650"/>
              <a:ext cx="322500" cy="2403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4"/>
          <p:cNvSpPr txBox="1">
            <a:spLocks noGrp="1"/>
          </p:cNvSpPr>
          <p:nvPr>
            <p:ph type="title"/>
          </p:nvPr>
        </p:nvSpPr>
        <p:spPr>
          <a:xfrm>
            <a:off x="311700" y="333900"/>
            <a:ext cx="8520600" cy="10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 Determines and encodes the quality of the note within the </a:t>
            </a:r>
            <a:r>
              <a:rPr lang="en">
                <a:latin typeface="Courier New"/>
                <a:ea typeface="Courier New"/>
                <a:cs typeface="Courier New"/>
                <a:sym typeface="Courier New"/>
              </a:rPr>
              <a:t>&lt;note&gt;</a:t>
            </a:r>
            <a:r>
              <a:rPr lang="en"/>
              <a:t> element</a:t>
            </a:r>
            <a:endParaRPr/>
          </a:p>
        </p:txBody>
      </p:sp>
      <p:sp>
        <p:nvSpPr>
          <p:cNvPr id="315" name="Google Shape;315;p34"/>
          <p:cNvSpPr txBox="1">
            <a:spLocks noGrp="1"/>
          </p:cNvSpPr>
          <p:nvPr>
            <p:ph type="body" idx="1"/>
          </p:nvPr>
        </p:nvSpPr>
        <p:spPr>
          <a:xfrm>
            <a:off x="311700" y="1499125"/>
            <a:ext cx="8361300" cy="32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quality values (relates to the </a:t>
            </a:r>
            <a:r>
              <a:rPr lang="en" b="1"/>
              <a:t>realized durations</a:t>
            </a:r>
            <a:r>
              <a:rPr lang="en"/>
              <a:t>) are:</a:t>
            </a:r>
            <a:endParaRPr/>
          </a:p>
          <a:p>
            <a:pPr marL="0" lvl="0" indent="0" algn="l" rtl="0">
              <a:spcBef>
                <a:spcPts val="0"/>
              </a:spcBef>
              <a:spcAft>
                <a:spcPts val="0"/>
              </a:spcAft>
              <a:buNone/>
            </a:pPr>
            <a:endParaRPr/>
          </a:p>
          <a:p>
            <a:pPr marL="457200" lvl="0" indent="-330200" algn="l" rtl="0">
              <a:spcBef>
                <a:spcPts val="0"/>
              </a:spcBef>
              <a:spcAft>
                <a:spcPts val="0"/>
              </a:spcAft>
              <a:buSzPts val="1600"/>
              <a:buChar char="●"/>
            </a:pPr>
            <a:r>
              <a:rPr lang="en" sz="1600"/>
              <a:t>Perfect</a:t>
            </a:r>
            <a:endParaRPr sz="1600"/>
          </a:p>
          <a:p>
            <a:pPr marL="457200" lvl="0" indent="-330200" algn="l" rtl="0">
              <a:spcBef>
                <a:spcPts val="0"/>
              </a:spcBef>
              <a:spcAft>
                <a:spcPts val="0"/>
              </a:spcAft>
              <a:buSzPts val="1600"/>
              <a:buChar char="●"/>
            </a:pPr>
            <a:r>
              <a:rPr lang="en" sz="1600"/>
              <a:t>Imperfect</a:t>
            </a:r>
            <a:endParaRPr sz="1600"/>
          </a:p>
          <a:p>
            <a:pPr marL="457200" lvl="0" indent="-330200" algn="l" rtl="0">
              <a:spcBef>
                <a:spcPts val="0"/>
              </a:spcBef>
              <a:spcAft>
                <a:spcPts val="0"/>
              </a:spcAft>
              <a:buSzPts val="1600"/>
              <a:buChar char="●"/>
            </a:pPr>
            <a:r>
              <a:rPr lang="en" sz="1600"/>
              <a:t>Altered</a:t>
            </a:r>
            <a:endParaRPr sz="1600"/>
          </a:p>
          <a:p>
            <a:pPr marL="457200" lvl="0" indent="-330200" algn="l" rtl="0">
              <a:spcBef>
                <a:spcPts val="0"/>
              </a:spcBef>
              <a:spcAft>
                <a:spcPts val="0"/>
              </a:spcAft>
              <a:buSzPts val="1600"/>
              <a:buChar char="●"/>
            </a:pPr>
            <a:r>
              <a:rPr lang="en" sz="1600"/>
              <a:t>Minor and major semibreves </a:t>
            </a:r>
            <a:r>
              <a:rPr lang="en" sz="1600" i="1"/>
              <a:t>(Ars antiqua)</a:t>
            </a:r>
            <a:endParaRPr sz="1600" i="1"/>
          </a:p>
          <a:p>
            <a:pPr marL="457200" lvl="0" indent="-330200" algn="l" rtl="0">
              <a:spcBef>
                <a:spcPts val="0"/>
              </a:spcBef>
              <a:spcAft>
                <a:spcPts val="0"/>
              </a:spcAft>
              <a:buSzPts val="1600"/>
              <a:buChar char="●"/>
            </a:pPr>
            <a:r>
              <a:rPr lang="en" sz="1600"/>
              <a:t>Partial imperfection </a:t>
            </a:r>
            <a:r>
              <a:rPr lang="en" sz="1600" i="1"/>
              <a:t>(Ars nova)</a:t>
            </a:r>
            <a:endParaRPr/>
          </a:p>
        </p:txBody>
      </p:sp>
      <p:sp>
        <p:nvSpPr>
          <p:cNvPr id="316" name="Google Shape;316;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5"/>
          <p:cNvSpPr txBox="1">
            <a:spLocks noGrp="1"/>
          </p:cNvSpPr>
          <p:nvPr>
            <p:ph type="body" idx="1"/>
          </p:nvPr>
        </p:nvSpPr>
        <p:spPr>
          <a:xfrm>
            <a:off x="311700" y="1404300"/>
            <a:ext cx="8160900" cy="3455400"/>
          </a:xfrm>
          <a:prstGeom prst="rect">
            <a:avLst/>
          </a:prstGeom>
        </p:spPr>
        <p:txBody>
          <a:bodyPr spcFirstLastPara="1" wrap="square" lIns="91425" tIns="91425" rIns="91425" bIns="91425" anchor="ctr" anchorCtr="0">
            <a:noAutofit/>
          </a:bodyPr>
          <a:lstStyle/>
          <a:p>
            <a:pPr marL="0" lvl="0" indent="0" algn="l" rtl="0">
              <a:spcBef>
                <a:spcPts val="1000"/>
              </a:spcBef>
              <a:spcAft>
                <a:spcPts val="0"/>
              </a:spcAft>
              <a:buNone/>
            </a:pPr>
            <a:r>
              <a:rPr lang="en"/>
              <a:t>To encode the quality of the note:</a:t>
            </a:r>
            <a:endParaRPr/>
          </a:p>
          <a:p>
            <a:pPr marL="457200" lvl="0" indent="-342900" algn="l" rtl="0">
              <a:spcBef>
                <a:spcPts val="1000"/>
              </a:spcBef>
              <a:spcAft>
                <a:spcPts val="0"/>
              </a:spcAft>
              <a:buSzPts val="1800"/>
              <a:buChar char="●"/>
            </a:pPr>
            <a:r>
              <a:rPr lang="en"/>
              <a:t>Use the </a:t>
            </a:r>
            <a:r>
              <a:rPr lang="en" b="1"/>
              <a:t>performed duration</a:t>
            </a:r>
            <a:r>
              <a:rPr lang="en"/>
              <a:t> (encoded in the </a:t>
            </a:r>
            <a:r>
              <a:rPr lang="en">
                <a:latin typeface="Courier New"/>
                <a:ea typeface="Courier New"/>
                <a:cs typeface="Courier New"/>
                <a:sym typeface="Courier New"/>
              </a:rPr>
              <a:t>@dur.ges</a:t>
            </a:r>
            <a:r>
              <a:rPr lang="en"/>
              <a:t> attribute) of the note to determine its perfect / imperfect quality</a:t>
            </a:r>
            <a:endParaRPr/>
          </a:p>
          <a:p>
            <a:pPr marL="0" lvl="0" indent="0" algn="l" rtl="0">
              <a:lnSpc>
                <a:spcPct val="115000"/>
              </a:lnSpc>
              <a:spcBef>
                <a:spcPts val="0"/>
              </a:spcBef>
              <a:spcAft>
                <a:spcPts val="0"/>
              </a:spcAft>
              <a:buNone/>
            </a:pPr>
            <a:endParaRPr sz="1600"/>
          </a:p>
          <a:p>
            <a:pPr marL="0" lvl="0" indent="0" algn="l" rtl="0">
              <a:lnSpc>
                <a:spcPct val="115000"/>
              </a:lnSpc>
              <a:spcBef>
                <a:spcPts val="0"/>
              </a:spcBef>
              <a:spcAft>
                <a:spcPts val="0"/>
              </a:spcAft>
              <a:buNone/>
            </a:pPr>
            <a:endParaRPr sz="1600"/>
          </a:p>
          <a:p>
            <a:pPr marL="0" lvl="0" indent="0" algn="l" rtl="0">
              <a:lnSpc>
                <a:spcPct val="115000"/>
              </a:lnSpc>
              <a:spcBef>
                <a:spcPts val="0"/>
              </a:spcBef>
              <a:spcAft>
                <a:spcPts val="0"/>
              </a:spcAft>
              <a:buNone/>
            </a:pPr>
            <a:endParaRPr sz="1600"/>
          </a:p>
          <a:p>
            <a:pPr marL="457200" lvl="0" indent="-330200" algn="l" rtl="0">
              <a:spcBef>
                <a:spcPts val="0"/>
              </a:spcBef>
              <a:spcAft>
                <a:spcPts val="0"/>
              </a:spcAft>
              <a:buSzPts val="1600"/>
              <a:buChar char="●"/>
            </a:pPr>
            <a:r>
              <a:rPr lang="en" sz="1600"/>
              <a:t>Then, </a:t>
            </a:r>
            <a:r>
              <a:rPr lang="en" sz="1600" b="1"/>
              <a:t>mensuration</a:t>
            </a:r>
            <a:r>
              <a:rPr lang="en" sz="1600"/>
              <a:t> is used to determine whether the perfect / imperfect value, is the default value or an “exception”</a:t>
            </a:r>
            <a:endParaRPr sz="1600"/>
          </a:p>
          <a:p>
            <a:pPr marL="914400" lvl="1" indent="-317500" algn="l" rtl="0">
              <a:spcBef>
                <a:spcPts val="0"/>
              </a:spcBef>
              <a:spcAft>
                <a:spcPts val="0"/>
              </a:spcAft>
              <a:buSzPts val="1400"/>
              <a:buChar char="○"/>
            </a:pPr>
            <a:r>
              <a:rPr lang="en" sz="1600"/>
              <a:t>In case of an “exception” value, t</a:t>
            </a:r>
            <a:r>
              <a:rPr lang="en"/>
              <a:t>he quality of the note is encoded by using the </a:t>
            </a:r>
            <a:r>
              <a:rPr lang="en">
                <a:latin typeface="Courier New"/>
                <a:ea typeface="Courier New"/>
                <a:cs typeface="Courier New"/>
                <a:sym typeface="Courier New"/>
              </a:rPr>
              <a:t>@num</a:t>
            </a:r>
            <a:r>
              <a:rPr lang="en"/>
              <a:t> and </a:t>
            </a:r>
            <a:r>
              <a:rPr lang="en">
                <a:latin typeface="Courier New"/>
                <a:ea typeface="Courier New"/>
                <a:cs typeface="Courier New"/>
                <a:sym typeface="Courier New"/>
              </a:rPr>
              <a:t>@numbase</a:t>
            </a:r>
            <a:r>
              <a:rPr lang="en"/>
              <a:t> attributes</a:t>
            </a:r>
            <a:endParaRPr/>
          </a:p>
        </p:txBody>
      </p:sp>
      <p:sp>
        <p:nvSpPr>
          <p:cNvPr id="322" name="Google Shape;32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323" name="Google Shape;323;p35"/>
          <p:cNvSpPr txBox="1">
            <a:spLocks noGrp="1"/>
          </p:cNvSpPr>
          <p:nvPr>
            <p:ph type="title"/>
          </p:nvPr>
        </p:nvSpPr>
        <p:spPr>
          <a:xfrm>
            <a:off x="311700" y="333900"/>
            <a:ext cx="8520600" cy="1070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4. Determines and encodes the quality of the note within the </a:t>
            </a:r>
            <a:r>
              <a:rPr lang="en">
                <a:latin typeface="Courier New"/>
                <a:ea typeface="Courier New"/>
                <a:cs typeface="Courier New"/>
                <a:sym typeface="Courier New"/>
              </a:rPr>
              <a:t>&lt;note&gt;</a:t>
            </a:r>
            <a:r>
              <a:rPr lang="en"/>
              <a:t> element</a:t>
            </a:r>
            <a:endParaRPr/>
          </a:p>
        </p:txBody>
      </p:sp>
      <p:grpSp>
        <p:nvGrpSpPr>
          <p:cNvPr id="324" name="Google Shape;324;p35"/>
          <p:cNvGrpSpPr/>
          <p:nvPr/>
        </p:nvGrpSpPr>
        <p:grpSpPr>
          <a:xfrm>
            <a:off x="4959215" y="2463410"/>
            <a:ext cx="2573300" cy="1010739"/>
            <a:chOff x="4959215" y="2463410"/>
            <a:chExt cx="2573300" cy="1010739"/>
          </a:xfrm>
        </p:grpSpPr>
        <p:sp>
          <p:nvSpPr>
            <p:cNvPr id="325" name="Google Shape;325;p35"/>
            <p:cNvSpPr txBox="1"/>
            <p:nvPr/>
          </p:nvSpPr>
          <p:spPr>
            <a:xfrm>
              <a:off x="6989829" y="3148293"/>
              <a:ext cx="542686" cy="25365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0000"/>
                  </a:solidFill>
                </a:rPr>
                <a:t>512p</a:t>
              </a:r>
              <a:endParaRPr sz="1000">
                <a:solidFill>
                  <a:srgbClr val="FF0000"/>
                </a:solidFill>
              </a:endParaRPr>
            </a:p>
          </p:txBody>
        </p:sp>
        <p:sp>
          <p:nvSpPr>
            <p:cNvPr id="326" name="Google Shape;326;p35"/>
            <p:cNvSpPr txBox="1"/>
            <p:nvPr/>
          </p:nvSpPr>
          <p:spPr>
            <a:xfrm>
              <a:off x="6451118" y="3148293"/>
              <a:ext cx="589414" cy="25365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38761D"/>
                  </a:solidFill>
                </a:rPr>
                <a:t>1024p</a:t>
              </a:r>
              <a:endParaRPr sz="1000">
                <a:solidFill>
                  <a:srgbClr val="38761D"/>
                </a:solidFill>
              </a:endParaRPr>
            </a:p>
          </p:txBody>
        </p:sp>
        <p:sp>
          <p:nvSpPr>
            <p:cNvPr id="327" name="Google Shape;327;p35"/>
            <p:cNvSpPr txBox="1"/>
            <p:nvPr/>
          </p:nvSpPr>
          <p:spPr>
            <a:xfrm>
              <a:off x="5906983" y="3148293"/>
              <a:ext cx="589414" cy="253655"/>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1155CC"/>
                  </a:solidFill>
                </a:rPr>
                <a:t>1536p</a:t>
              </a:r>
              <a:endParaRPr sz="1000">
                <a:solidFill>
                  <a:srgbClr val="1155CC"/>
                </a:solidFill>
              </a:endParaRPr>
            </a:p>
          </p:txBody>
        </p:sp>
        <p:sp>
          <p:nvSpPr>
            <p:cNvPr id="328" name="Google Shape;328;p35"/>
            <p:cNvSpPr txBox="1"/>
            <p:nvPr/>
          </p:nvSpPr>
          <p:spPr>
            <a:xfrm>
              <a:off x="4959215" y="3073333"/>
              <a:ext cx="746999" cy="400816"/>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900" b="1">
                  <a:latin typeface="Courier New"/>
                  <a:ea typeface="Courier New"/>
                  <a:cs typeface="Courier New"/>
                  <a:sym typeface="Courier New"/>
                </a:rPr>
                <a:t>@dur.ges</a:t>
              </a:r>
              <a:r>
                <a:rPr lang="en" sz="900"/>
                <a:t> values</a:t>
              </a:r>
              <a:endParaRPr sz="900"/>
            </a:p>
          </p:txBody>
        </p:sp>
        <p:cxnSp>
          <p:nvCxnSpPr>
            <p:cNvPr id="329" name="Google Shape;329;p35"/>
            <p:cNvCxnSpPr>
              <a:stCxn id="328" idx="3"/>
              <a:endCxn id="327" idx="1"/>
            </p:cNvCxnSpPr>
            <p:nvPr/>
          </p:nvCxnSpPr>
          <p:spPr>
            <a:xfrm>
              <a:off x="5706214" y="3273742"/>
              <a:ext cx="200700" cy="1500"/>
            </a:xfrm>
            <a:prstGeom prst="straightConnector1">
              <a:avLst/>
            </a:prstGeom>
            <a:noFill/>
            <a:ln w="9525" cap="flat" cmpd="sng">
              <a:solidFill>
                <a:srgbClr val="000000"/>
              </a:solidFill>
              <a:prstDash val="solid"/>
              <a:round/>
              <a:headEnd type="none" w="med" len="med"/>
              <a:tailEnd type="triangle" w="med" len="med"/>
            </a:ln>
          </p:spPr>
        </p:cxnSp>
        <p:pic>
          <p:nvPicPr>
            <p:cNvPr id="330" name="Google Shape;330;p35"/>
            <p:cNvPicPr preferRelativeResize="0"/>
            <p:nvPr/>
          </p:nvPicPr>
          <p:blipFill>
            <a:blip r:embed="rId3">
              <a:alphaModFix/>
            </a:blip>
            <a:stretch>
              <a:fillRect/>
            </a:stretch>
          </p:blipFill>
          <p:spPr>
            <a:xfrm>
              <a:off x="5906975" y="2610680"/>
              <a:ext cx="1527750" cy="537620"/>
            </a:xfrm>
            <a:prstGeom prst="rect">
              <a:avLst/>
            </a:prstGeom>
            <a:noFill/>
            <a:ln>
              <a:noFill/>
            </a:ln>
          </p:spPr>
        </p:pic>
        <p:sp>
          <p:nvSpPr>
            <p:cNvPr id="331" name="Google Shape;331;p35"/>
            <p:cNvSpPr txBox="1"/>
            <p:nvPr/>
          </p:nvSpPr>
          <p:spPr>
            <a:xfrm>
              <a:off x="6055808" y="2463410"/>
              <a:ext cx="244800"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0000FF"/>
                  </a:solidFill>
                </a:rPr>
                <a:t>P</a:t>
              </a:r>
              <a:endParaRPr sz="1000" b="1">
                <a:solidFill>
                  <a:srgbClr val="0000FF"/>
                </a:solidFill>
              </a:endParaRPr>
            </a:p>
          </p:txBody>
        </p:sp>
        <p:sp>
          <p:nvSpPr>
            <p:cNvPr id="332" name="Google Shape;332;p35"/>
            <p:cNvSpPr txBox="1"/>
            <p:nvPr/>
          </p:nvSpPr>
          <p:spPr>
            <a:xfrm>
              <a:off x="6623373" y="2463410"/>
              <a:ext cx="244800" cy="2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38761D"/>
                  </a:solidFill>
                </a:rPr>
                <a:t>I</a:t>
              </a:r>
              <a:endParaRPr sz="1000" b="1">
                <a:solidFill>
                  <a:srgbClr val="38761D"/>
                </a:solidFill>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6"/>
          <p:cNvSpPr txBox="1">
            <a:spLocks noGrp="1"/>
          </p:cNvSpPr>
          <p:nvPr>
            <p:ph type="body" idx="1"/>
          </p:nvPr>
        </p:nvSpPr>
        <p:spPr>
          <a:xfrm>
            <a:off x="6317525" y="1714475"/>
            <a:ext cx="2427900" cy="160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t>Piece:</a:t>
            </a:r>
            <a:r>
              <a:rPr lang="en"/>
              <a:t> Hugo</a:t>
            </a:r>
            <a:endParaRPr/>
          </a:p>
          <a:p>
            <a:pPr marL="0" lvl="0" indent="0" algn="ctr" rtl="0">
              <a:spcBef>
                <a:spcPts val="0"/>
              </a:spcBef>
              <a:spcAft>
                <a:spcPts val="0"/>
              </a:spcAft>
              <a:buNone/>
            </a:pPr>
            <a:r>
              <a:rPr lang="en"/>
              <a:t>(Ivrea)</a:t>
            </a:r>
            <a:endParaRPr sz="1600">
              <a:latin typeface="Helvetica Neue Light"/>
              <a:ea typeface="Helvetica Neue Light"/>
              <a:cs typeface="Helvetica Neue Light"/>
              <a:sym typeface="Helvetica Neue Light"/>
            </a:endParaRPr>
          </a:p>
        </p:txBody>
      </p:sp>
      <p:sp>
        <p:nvSpPr>
          <p:cNvPr id="338" name="Google Shape;338;p36"/>
          <p:cNvSpPr txBox="1">
            <a:spLocks noGrp="1"/>
          </p:cNvSpPr>
          <p:nvPr>
            <p:ph type="title"/>
          </p:nvPr>
        </p:nvSpPr>
        <p:spPr>
          <a:xfrm>
            <a:off x="311700" y="273975"/>
            <a:ext cx="8520600" cy="70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Examples: Imperfect, Altered, Perfect</a:t>
            </a:r>
            <a:endParaRPr/>
          </a:p>
        </p:txBody>
      </p:sp>
      <p:grpSp>
        <p:nvGrpSpPr>
          <p:cNvPr id="339" name="Google Shape;339;p36"/>
          <p:cNvGrpSpPr/>
          <p:nvPr/>
        </p:nvGrpSpPr>
        <p:grpSpPr>
          <a:xfrm>
            <a:off x="439375" y="1749771"/>
            <a:ext cx="5702681" cy="1834573"/>
            <a:chOff x="11" y="0"/>
            <a:chExt cx="8110768" cy="3479183"/>
          </a:xfrm>
        </p:grpSpPr>
        <p:pic>
          <p:nvPicPr>
            <p:cNvPr id="340" name="Google Shape;340;p36"/>
            <p:cNvPicPr preferRelativeResize="0"/>
            <p:nvPr/>
          </p:nvPicPr>
          <p:blipFill rotWithShape="1">
            <a:blip r:embed="rId3">
              <a:alphaModFix/>
            </a:blip>
            <a:srcRect/>
            <a:stretch/>
          </p:blipFill>
          <p:spPr>
            <a:xfrm>
              <a:off x="21279" y="0"/>
              <a:ext cx="8089500" cy="2949600"/>
            </a:xfrm>
            <a:prstGeom prst="rect">
              <a:avLst/>
            </a:prstGeom>
            <a:noFill/>
            <a:ln w="28575" cap="flat" cmpd="sng">
              <a:solidFill>
                <a:srgbClr val="144D85"/>
              </a:solidFill>
              <a:prstDash val="solid"/>
              <a:miter lim="8000"/>
              <a:headEnd type="none" w="sm" len="sm"/>
              <a:tailEnd type="none" w="sm" len="sm"/>
            </a:ln>
          </p:spPr>
        </p:pic>
        <p:sp>
          <p:nvSpPr>
            <p:cNvPr id="341" name="Google Shape;341;p36"/>
            <p:cNvSpPr/>
            <p:nvPr/>
          </p:nvSpPr>
          <p:spPr>
            <a:xfrm>
              <a:off x="11" y="2944583"/>
              <a:ext cx="1848000" cy="5346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144D85"/>
                </a:buClr>
                <a:buFont typeface="Helvetica Neue"/>
                <a:buNone/>
              </a:pPr>
              <a:r>
                <a:rPr lang="en" sz="1100" i="0" u="none" strike="noStrike" cap="none">
                  <a:solidFill>
                    <a:srgbClr val="144D85"/>
                  </a:solidFill>
                  <a:latin typeface="Helvetica Neue"/>
                  <a:ea typeface="Helvetica Neue"/>
                  <a:cs typeface="Helvetica Neue"/>
                  <a:sym typeface="Helvetica Neue"/>
                </a:rPr>
                <a:t>Verovio (Mensural)</a:t>
              </a:r>
              <a:endParaRPr sz="1100">
                <a:latin typeface="Helvetica Neue"/>
                <a:ea typeface="Helvetica Neue"/>
                <a:cs typeface="Helvetica Neue"/>
                <a:sym typeface="Helvetica Neue"/>
              </a:endParaRPr>
            </a:p>
          </p:txBody>
        </p:sp>
      </p:grpSp>
      <p:sp>
        <p:nvSpPr>
          <p:cNvPr id="342" name="Google Shape;342;p36"/>
          <p:cNvSpPr/>
          <p:nvPr/>
        </p:nvSpPr>
        <p:spPr>
          <a:xfrm>
            <a:off x="1674293" y="2800911"/>
            <a:ext cx="378000" cy="397800"/>
          </a:xfrm>
          <a:prstGeom prst="ellipse">
            <a:avLst/>
          </a:prstGeom>
          <a:noFill/>
          <a:ln w="25400" cap="flat" cmpd="sng">
            <a:solidFill>
              <a:srgbClr val="00882B"/>
            </a:solidFill>
            <a:prstDash val="solid"/>
            <a:miter lim="8000"/>
            <a:headEnd type="none" w="sm" len="sm"/>
            <a:tailEnd type="none" w="sm" len="sm"/>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43" name="Google Shape;343;p36"/>
          <p:cNvSpPr/>
          <p:nvPr/>
        </p:nvSpPr>
        <p:spPr>
          <a:xfrm>
            <a:off x="3133218" y="2800911"/>
            <a:ext cx="378000" cy="397800"/>
          </a:xfrm>
          <a:prstGeom prst="ellipse">
            <a:avLst/>
          </a:prstGeom>
          <a:noFill/>
          <a:ln w="25400" cap="flat" cmpd="sng">
            <a:solidFill>
              <a:srgbClr val="C82506"/>
            </a:solidFill>
            <a:prstDash val="solid"/>
            <a:miter lim="8000"/>
            <a:headEnd type="none" w="sm" len="sm"/>
            <a:tailEnd type="none" w="sm" len="sm"/>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44" name="Google Shape;344;p36"/>
          <p:cNvSpPr/>
          <p:nvPr/>
        </p:nvSpPr>
        <p:spPr>
          <a:xfrm>
            <a:off x="4413191" y="2848792"/>
            <a:ext cx="1671600" cy="397800"/>
          </a:xfrm>
          <a:prstGeom prst="roundRect">
            <a:avLst>
              <a:gd name="adj" fmla="val 25258"/>
            </a:avLst>
          </a:prstGeom>
          <a:noFill/>
          <a:ln w="25400" cap="flat" cmpd="sng">
            <a:solidFill>
              <a:srgbClr val="773F9B"/>
            </a:solidFill>
            <a:prstDash val="solid"/>
            <a:miter lim="8000"/>
            <a:headEnd type="none" w="sm" len="sm"/>
            <a:tailEnd type="none" w="sm" len="sm"/>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45" name="Google Shape;345;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pic>
        <p:nvPicPr>
          <p:cNvPr id="350" name="Google Shape;350;p37"/>
          <p:cNvPicPr preferRelativeResize="0"/>
          <p:nvPr/>
        </p:nvPicPr>
        <p:blipFill>
          <a:blip r:embed="rId3">
            <a:alphaModFix/>
          </a:blip>
          <a:stretch>
            <a:fillRect/>
          </a:stretch>
        </p:blipFill>
        <p:spPr>
          <a:xfrm>
            <a:off x="446563" y="2950324"/>
            <a:ext cx="4169383" cy="1877976"/>
          </a:xfrm>
          <a:prstGeom prst="rect">
            <a:avLst/>
          </a:prstGeom>
          <a:noFill/>
          <a:ln w="28575" cap="flat" cmpd="sng">
            <a:solidFill>
              <a:srgbClr val="BF9000"/>
            </a:solidFill>
            <a:prstDash val="solid"/>
            <a:round/>
            <a:headEnd type="none" w="sm" len="sm"/>
            <a:tailEnd type="none" w="sm" len="sm"/>
          </a:ln>
        </p:spPr>
      </p:pic>
      <p:pic>
        <p:nvPicPr>
          <p:cNvPr id="351" name="Google Shape;351;p37"/>
          <p:cNvPicPr preferRelativeResize="0"/>
          <p:nvPr/>
        </p:nvPicPr>
        <p:blipFill rotWithShape="1">
          <a:blip r:embed="rId4">
            <a:alphaModFix/>
          </a:blip>
          <a:srcRect l="350" t="2218" r="-349" b="2151"/>
          <a:stretch/>
        </p:blipFill>
        <p:spPr>
          <a:xfrm>
            <a:off x="449925" y="812200"/>
            <a:ext cx="4162648" cy="2042675"/>
          </a:xfrm>
          <a:prstGeom prst="rect">
            <a:avLst/>
          </a:prstGeom>
          <a:noFill/>
          <a:ln w="28575" cap="flat" cmpd="sng">
            <a:solidFill>
              <a:srgbClr val="0B5394"/>
            </a:solidFill>
            <a:prstDash val="solid"/>
            <a:round/>
            <a:headEnd type="none" w="sm" len="sm"/>
            <a:tailEnd type="none" w="sm" len="sm"/>
          </a:ln>
        </p:spPr>
      </p:pic>
      <p:sp>
        <p:nvSpPr>
          <p:cNvPr id="352" name="Google Shape;352;p37"/>
          <p:cNvSpPr txBox="1">
            <a:spLocks noGrp="1"/>
          </p:cNvSpPr>
          <p:nvPr>
            <p:ph type="title"/>
          </p:nvPr>
        </p:nvSpPr>
        <p:spPr>
          <a:xfrm>
            <a:off x="311700" y="192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Minor and Major Semibreves</a:t>
            </a:r>
            <a:endParaRPr/>
          </a:p>
        </p:txBody>
      </p:sp>
      <p:sp>
        <p:nvSpPr>
          <p:cNvPr id="353" name="Google Shape;353;p37"/>
          <p:cNvSpPr/>
          <p:nvPr/>
        </p:nvSpPr>
        <p:spPr>
          <a:xfrm>
            <a:off x="3557100" y="4591300"/>
            <a:ext cx="1050900" cy="2370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A27310"/>
              </a:buClr>
              <a:buFont typeface="Helvetica Neue"/>
              <a:buNone/>
            </a:pPr>
            <a:r>
              <a:rPr lang="en" sz="1100" i="0" u="none" strike="noStrike" cap="none">
                <a:solidFill>
                  <a:srgbClr val="A27310"/>
                </a:solidFill>
                <a:latin typeface="Helvetica Neue"/>
                <a:ea typeface="Helvetica Neue"/>
                <a:cs typeface="Helvetica Neue"/>
                <a:sym typeface="Helvetica Neue"/>
              </a:rPr>
              <a:t>Sibelius (CMN)</a:t>
            </a:r>
            <a:endParaRPr sz="1100">
              <a:latin typeface="Helvetica Neue"/>
              <a:ea typeface="Helvetica Neue"/>
              <a:cs typeface="Helvetica Neue"/>
              <a:sym typeface="Helvetica Neue"/>
            </a:endParaRPr>
          </a:p>
        </p:txBody>
      </p:sp>
      <p:sp>
        <p:nvSpPr>
          <p:cNvPr id="354" name="Google Shape;354;p37"/>
          <p:cNvSpPr/>
          <p:nvPr/>
        </p:nvSpPr>
        <p:spPr>
          <a:xfrm>
            <a:off x="3308700" y="2617875"/>
            <a:ext cx="1299300" cy="237000"/>
          </a:xfrm>
          <a:prstGeom prst="rect">
            <a:avLst/>
          </a:prstGeom>
          <a:noFill/>
          <a:ln>
            <a:noFill/>
          </a:ln>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144D85"/>
              </a:buClr>
              <a:buFont typeface="Helvetica Neue"/>
              <a:buNone/>
            </a:pPr>
            <a:r>
              <a:rPr lang="en" sz="1100" i="0" u="none" strike="noStrike" cap="none">
                <a:solidFill>
                  <a:srgbClr val="144D85"/>
                </a:solidFill>
                <a:latin typeface="Helvetica Neue"/>
                <a:ea typeface="Helvetica Neue"/>
                <a:cs typeface="Helvetica Neue"/>
                <a:sym typeface="Helvetica Neue"/>
              </a:rPr>
              <a:t>Verovio (Mensural)</a:t>
            </a:r>
            <a:endParaRPr sz="1100">
              <a:latin typeface="Helvetica Neue"/>
              <a:ea typeface="Helvetica Neue"/>
              <a:cs typeface="Helvetica Neue"/>
              <a:sym typeface="Helvetica Neue"/>
            </a:endParaRPr>
          </a:p>
        </p:txBody>
      </p:sp>
      <p:sp>
        <p:nvSpPr>
          <p:cNvPr id="355" name="Google Shape;355;p37"/>
          <p:cNvSpPr txBox="1">
            <a:spLocks noGrp="1"/>
          </p:cNvSpPr>
          <p:nvPr>
            <p:ph type="body" idx="1"/>
          </p:nvPr>
        </p:nvSpPr>
        <p:spPr>
          <a:xfrm>
            <a:off x="5094275" y="1107275"/>
            <a:ext cx="3378300" cy="26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 </a:t>
            </a:r>
            <a:r>
              <a:rPr lang="en" i="1"/>
              <a:t>ars antiqua</a:t>
            </a:r>
            <a:r>
              <a:rPr lang="en"/>
              <a:t> pieces</a:t>
            </a:r>
            <a:endParaRPr/>
          </a:p>
          <a:p>
            <a:pPr marL="0" lvl="0" indent="0" algn="just" rtl="0">
              <a:spcBef>
                <a:spcPts val="1000"/>
              </a:spcBef>
              <a:spcAft>
                <a:spcPts val="0"/>
              </a:spcAft>
              <a:buNone/>
            </a:pPr>
            <a:endParaRPr sz="800"/>
          </a:p>
          <a:p>
            <a:pPr marL="0" lvl="0" indent="0" algn="ctr" rtl="0">
              <a:spcBef>
                <a:spcPts val="1000"/>
              </a:spcBef>
              <a:spcAft>
                <a:spcPts val="0"/>
              </a:spcAft>
              <a:buNone/>
            </a:pPr>
            <a:r>
              <a:rPr lang="en" b="1"/>
              <a:t>Piece:</a:t>
            </a:r>
            <a:r>
              <a:rPr lang="en"/>
              <a:t> Ve qui gregi</a:t>
            </a:r>
            <a:endParaRPr/>
          </a:p>
          <a:p>
            <a:pPr marL="0" lvl="0" indent="0" algn="ctr" rtl="0">
              <a:spcBef>
                <a:spcPts val="0"/>
              </a:spcBef>
              <a:spcAft>
                <a:spcPts val="0"/>
              </a:spcAft>
              <a:buNone/>
            </a:pPr>
            <a:r>
              <a:rPr lang="en"/>
              <a:t>(</a:t>
            </a:r>
            <a:r>
              <a:rPr lang="en" i="1"/>
              <a:t>Fauvel</a:t>
            </a:r>
            <a:r>
              <a:rPr lang="en"/>
              <a:t>)</a:t>
            </a:r>
            <a:endParaRPr>
              <a:latin typeface="Helvetica Neue Light"/>
              <a:ea typeface="Helvetica Neue Light"/>
              <a:cs typeface="Helvetica Neue Light"/>
              <a:sym typeface="Helvetica Neue Light"/>
            </a:endParaRPr>
          </a:p>
        </p:txBody>
      </p:sp>
      <p:sp>
        <p:nvSpPr>
          <p:cNvPr id="356" name="Google Shape;356;p37"/>
          <p:cNvSpPr/>
          <p:nvPr/>
        </p:nvSpPr>
        <p:spPr>
          <a:xfrm>
            <a:off x="2524625" y="3617250"/>
            <a:ext cx="675000" cy="397800"/>
          </a:xfrm>
          <a:prstGeom prst="roundRect">
            <a:avLst>
              <a:gd name="adj" fmla="val 25258"/>
            </a:avLst>
          </a:prstGeom>
          <a:noFill/>
          <a:ln w="25400" cap="flat" cmpd="sng">
            <a:solidFill>
              <a:srgbClr val="773F9B"/>
            </a:solidFill>
            <a:prstDash val="solid"/>
            <a:miter lim="8000"/>
            <a:headEnd type="none" w="sm" len="sm"/>
            <a:tailEnd type="none" w="sm" len="sm"/>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57" name="Google Shape;357;p37"/>
          <p:cNvSpPr/>
          <p:nvPr/>
        </p:nvSpPr>
        <p:spPr>
          <a:xfrm>
            <a:off x="3274425" y="3026400"/>
            <a:ext cx="717000" cy="335700"/>
          </a:xfrm>
          <a:prstGeom prst="rect">
            <a:avLst/>
          </a:prstGeom>
          <a:noFill/>
          <a:ln w="25400" cap="flat" cmpd="sng">
            <a:solidFill>
              <a:srgbClr val="EC5A54"/>
            </a:solidFill>
            <a:prstDash val="solid"/>
            <a:miter lim="8000"/>
            <a:headEnd type="none" w="sm" len="sm"/>
            <a:tailEnd type="none" w="sm" len="sm"/>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58" name="Google Shape;358;p37"/>
          <p:cNvSpPr/>
          <p:nvPr/>
        </p:nvSpPr>
        <p:spPr>
          <a:xfrm>
            <a:off x="3257625" y="3648300"/>
            <a:ext cx="750600" cy="335700"/>
          </a:xfrm>
          <a:prstGeom prst="rect">
            <a:avLst/>
          </a:prstGeom>
          <a:noFill/>
          <a:ln w="25400" cap="flat" cmpd="sng">
            <a:solidFill>
              <a:srgbClr val="00882B"/>
            </a:solidFill>
            <a:prstDash val="solid"/>
            <a:miter lim="8000"/>
            <a:headEnd type="none" w="sm" len="sm"/>
            <a:tailEnd type="none" w="sm" len="sm"/>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59" name="Google Shape;359;p37"/>
          <p:cNvSpPr/>
          <p:nvPr/>
        </p:nvSpPr>
        <p:spPr>
          <a:xfrm>
            <a:off x="2603975" y="1517350"/>
            <a:ext cx="640500" cy="335700"/>
          </a:xfrm>
          <a:prstGeom prst="roundRect">
            <a:avLst>
              <a:gd name="adj" fmla="val 25258"/>
            </a:avLst>
          </a:prstGeom>
          <a:noFill/>
          <a:ln w="25400" cap="flat" cmpd="sng">
            <a:solidFill>
              <a:srgbClr val="773F9B"/>
            </a:solidFill>
            <a:prstDash val="solid"/>
            <a:miter lim="8000"/>
            <a:headEnd type="none" w="sm" len="sm"/>
            <a:tailEnd type="none" w="sm" len="sm"/>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60" name="Google Shape;360;p37"/>
          <p:cNvSpPr/>
          <p:nvPr/>
        </p:nvSpPr>
        <p:spPr>
          <a:xfrm>
            <a:off x="3487575" y="899725"/>
            <a:ext cx="717000" cy="335700"/>
          </a:xfrm>
          <a:prstGeom prst="rect">
            <a:avLst/>
          </a:prstGeom>
          <a:noFill/>
          <a:ln w="25400" cap="flat" cmpd="sng">
            <a:solidFill>
              <a:srgbClr val="EC5A54"/>
            </a:solidFill>
            <a:prstDash val="solid"/>
            <a:miter lim="8000"/>
            <a:headEnd type="none" w="sm" len="sm"/>
            <a:tailEnd type="none" w="sm" len="sm"/>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sp>
        <p:nvSpPr>
          <p:cNvPr id="361" name="Google Shape;361;p37"/>
          <p:cNvSpPr/>
          <p:nvPr/>
        </p:nvSpPr>
        <p:spPr>
          <a:xfrm>
            <a:off x="3454100" y="1517350"/>
            <a:ext cx="750600" cy="335700"/>
          </a:xfrm>
          <a:prstGeom prst="rect">
            <a:avLst/>
          </a:prstGeom>
          <a:noFill/>
          <a:ln w="25400" cap="flat" cmpd="sng">
            <a:solidFill>
              <a:srgbClr val="00882B"/>
            </a:solidFill>
            <a:prstDash val="solid"/>
            <a:miter lim="8000"/>
            <a:headEnd type="none" w="sm" len="sm"/>
            <a:tailEnd type="none" w="sm" len="sm"/>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500" b="0" i="0" u="none" strike="noStrike" cap="none">
              <a:solidFill>
                <a:srgbClr val="FFFFFF"/>
              </a:solidFill>
              <a:latin typeface="Helvetica Neue Light"/>
              <a:ea typeface="Helvetica Neue Light"/>
              <a:cs typeface="Helvetica Neue Light"/>
              <a:sym typeface="Helvetica Neue Light"/>
            </a:endParaRPr>
          </a:p>
        </p:txBody>
      </p:sp>
      <p:cxnSp>
        <p:nvCxnSpPr>
          <p:cNvPr id="362" name="Google Shape;362;p37"/>
          <p:cNvCxnSpPr/>
          <p:nvPr/>
        </p:nvCxnSpPr>
        <p:spPr>
          <a:xfrm rot="10800000" flipH="1">
            <a:off x="5094275" y="2251425"/>
            <a:ext cx="3400500" cy="2100"/>
          </a:xfrm>
          <a:prstGeom prst="straightConnector1">
            <a:avLst/>
          </a:prstGeom>
          <a:noFill/>
          <a:ln w="9525" cap="flat" cmpd="sng">
            <a:solidFill>
              <a:schemeClr val="dk2"/>
            </a:solidFill>
            <a:prstDash val="dash"/>
            <a:round/>
            <a:headEnd type="none" w="med" len="med"/>
            <a:tailEnd type="none" w="med" len="med"/>
          </a:ln>
        </p:spPr>
      </p:cxnSp>
      <p:sp>
        <p:nvSpPr>
          <p:cNvPr id="363" name="Google Shape;363;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38"/>
          <p:cNvSpPr txBox="1">
            <a:spLocks noGrp="1"/>
          </p:cNvSpPr>
          <p:nvPr>
            <p:ph type="body" idx="1"/>
          </p:nvPr>
        </p:nvSpPr>
        <p:spPr>
          <a:xfrm>
            <a:off x="311700" y="1152475"/>
            <a:ext cx="8520600" cy="357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Python module</a:t>
            </a:r>
            <a:endParaRPr/>
          </a:p>
          <a:p>
            <a:pPr marL="0" lvl="0" indent="0" algn="l" rtl="0">
              <a:spcBef>
                <a:spcPts val="1600"/>
              </a:spcBef>
              <a:spcAft>
                <a:spcPts val="0"/>
              </a:spcAft>
              <a:buNone/>
            </a:pPr>
            <a:r>
              <a:rPr lang="en"/>
              <a:t>Parameters:</a:t>
            </a:r>
            <a:endParaRPr/>
          </a:p>
          <a:p>
            <a:pPr marL="457200" lvl="0" indent="-342900" algn="l" rtl="0">
              <a:spcBef>
                <a:spcPts val="1600"/>
              </a:spcBef>
              <a:spcAft>
                <a:spcPts val="0"/>
              </a:spcAft>
              <a:buSzPts val="1800"/>
              <a:buChar char="●"/>
            </a:pPr>
            <a:r>
              <a:rPr lang="en"/>
              <a:t>Piece</a:t>
            </a:r>
            <a:endParaRPr/>
          </a:p>
          <a:p>
            <a:pPr marL="457200" lvl="0" indent="-342900" algn="l" rtl="0">
              <a:spcBef>
                <a:spcPts val="0"/>
              </a:spcBef>
              <a:spcAft>
                <a:spcPts val="0"/>
              </a:spcAft>
              <a:buSzPts val="1800"/>
              <a:buChar char="●"/>
            </a:pPr>
            <a:r>
              <a:rPr lang="en"/>
              <a:t>Style (</a:t>
            </a:r>
            <a:r>
              <a:rPr lang="en" i="1"/>
              <a:t>Ars antiqua</a:t>
            </a:r>
            <a:r>
              <a:rPr lang="en"/>
              <a:t> or </a:t>
            </a:r>
            <a:r>
              <a:rPr lang="en" i="1"/>
              <a:t>Ars nova</a:t>
            </a:r>
            <a:r>
              <a:rPr lang="en"/>
              <a:t>)</a:t>
            </a:r>
            <a:endParaRPr/>
          </a:p>
          <a:p>
            <a:pPr marL="457200" lvl="0" indent="-342900" algn="l" rtl="0">
              <a:spcBef>
                <a:spcPts val="0"/>
              </a:spcBef>
              <a:spcAft>
                <a:spcPts val="0"/>
              </a:spcAft>
              <a:buSzPts val="1800"/>
              <a:buChar char="●"/>
            </a:pPr>
            <a:r>
              <a:rPr lang="en"/>
              <a:t>Mensuration of each voice</a:t>
            </a:r>
            <a:endParaRPr/>
          </a:p>
        </p:txBody>
      </p:sp>
      <p:sp>
        <p:nvSpPr>
          <p:cNvPr id="369" name="Google Shape;369;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Mensural MEI Translator</a:t>
            </a:r>
            <a:endParaRPr/>
          </a:p>
        </p:txBody>
      </p:sp>
      <p:sp>
        <p:nvSpPr>
          <p:cNvPr id="370" name="Google Shape;37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9"/>
          <p:cNvSpPr txBox="1">
            <a:spLocks noGrp="1"/>
          </p:cNvSpPr>
          <p:nvPr>
            <p:ph type="title"/>
          </p:nvPr>
        </p:nvSpPr>
        <p:spPr>
          <a:xfrm>
            <a:off x="311700" y="262800"/>
            <a:ext cx="8520600" cy="654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a:t>
            </a:r>
            <a:endParaRPr/>
          </a:p>
        </p:txBody>
      </p:sp>
      <p:sp>
        <p:nvSpPr>
          <p:cNvPr id="376" name="Google Shape;376;p39"/>
          <p:cNvSpPr/>
          <p:nvPr/>
        </p:nvSpPr>
        <p:spPr>
          <a:xfrm>
            <a:off x="668675" y="1079750"/>
            <a:ext cx="1747500" cy="2309400"/>
          </a:xfrm>
          <a:prstGeom prst="rect">
            <a:avLst/>
          </a:prstGeom>
          <a:solidFill>
            <a:srgbClr val="A27310"/>
          </a:solid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Sibelius</a:t>
            </a:r>
            <a:endParaRPr sz="900"/>
          </a:p>
          <a:p>
            <a:pPr marL="0" marR="0" lvl="0" indent="0" algn="ctr" rtl="0">
              <a:lnSpc>
                <a:spcPct val="100000"/>
              </a:lnSpc>
              <a:spcBef>
                <a:spcPts val="0"/>
              </a:spcBef>
              <a:spcAft>
                <a:spcPts val="0"/>
              </a:spcAft>
              <a:buClr>
                <a:srgbClr val="FFFFFF"/>
              </a:buClr>
              <a:buFont typeface="Helvetica Neue"/>
              <a:buNone/>
            </a:pPr>
            <a:r>
              <a:rPr lang="en" sz="1500" b="1">
                <a:solidFill>
                  <a:srgbClr val="FFFFFF"/>
                </a:solidFill>
                <a:latin typeface="Helvetica Neue"/>
                <a:ea typeface="Helvetica Neue"/>
                <a:cs typeface="Helvetica Neue"/>
                <a:sym typeface="Helvetica Neue"/>
              </a:rPr>
              <a:t>f</a:t>
            </a:r>
            <a:r>
              <a:rPr lang="en" sz="1500" b="1" i="0" u="none" strike="noStrike" cap="none">
                <a:solidFill>
                  <a:srgbClr val="FFFFFF"/>
                </a:solidFill>
                <a:latin typeface="Helvetica Neue"/>
                <a:ea typeface="Helvetica Neue"/>
                <a:cs typeface="Helvetica Neue"/>
                <a:sym typeface="Helvetica Neue"/>
              </a:rPr>
              <a:t>ile</a:t>
            </a:r>
            <a:endParaRPr sz="1500" b="1" i="0" u="none" strike="noStrike" cap="none">
              <a:solidFill>
                <a:srgbClr val="FFFFFF"/>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FFFFFF"/>
              </a:buClr>
              <a:buFont typeface="Helvetica Neue"/>
              <a:buNone/>
            </a:pPr>
            <a:r>
              <a:rPr lang="en" sz="1200">
                <a:solidFill>
                  <a:srgbClr val="FFFFFF"/>
                </a:solidFill>
                <a:latin typeface="Helvetica Neue"/>
                <a:ea typeface="Helvetica Neue"/>
                <a:cs typeface="Helvetica Neue"/>
                <a:sym typeface="Helvetica Neue"/>
              </a:rPr>
              <a:t>(modern transcription)</a:t>
            </a:r>
            <a:endParaRPr sz="1200">
              <a:solidFill>
                <a:srgbClr val="FFFFFF"/>
              </a:solidFill>
              <a:latin typeface="Helvetica Neue"/>
              <a:ea typeface="Helvetica Neue"/>
              <a:cs typeface="Helvetica Neue"/>
              <a:sym typeface="Helvetica Neue"/>
            </a:endParaRPr>
          </a:p>
        </p:txBody>
      </p:sp>
      <p:sp>
        <p:nvSpPr>
          <p:cNvPr id="377" name="Google Shape;377;p39"/>
          <p:cNvSpPr/>
          <p:nvPr/>
        </p:nvSpPr>
        <p:spPr>
          <a:xfrm>
            <a:off x="3615713" y="1079750"/>
            <a:ext cx="1747500" cy="2309400"/>
          </a:xfrm>
          <a:prstGeom prst="rect">
            <a:avLst/>
          </a:prstGeom>
          <a:blipFill rotWithShape="1">
            <a:blip r:embed="rId3">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CMN</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MEI</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file</a:t>
            </a:r>
            <a:endParaRPr sz="900"/>
          </a:p>
        </p:txBody>
      </p:sp>
      <p:sp>
        <p:nvSpPr>
          <p:cNvPr id="378" name="Google Shape;378;p39"/>
          <p:cNvSpPr/>
          <p:nvPr/>
        </p:nvSpPr>
        <p:spPr>
          <a:xfrm>
            <a:off x="6562750" y="1079754"/>
            <a:ext cx="1747500" cy="2309400"/>
          </a:xfrm>
          <a:prstGeom prst="rect">
            <a:avLst/>
          </a:prstGeom>
          <a:blipFill rotWithShape="1">
            <a:blip r:embed="rId4">
              <a:alphaModFix/>
            </a:blip>
            <a:stretch>
              <a:fillRect/>
            </a:stretch>
          </a:blipFill>
          <a:ln>
            <a:noFill/>
          </a:ln>
          <a:effectLst>
            <a:outerShdw blurRad="38100" dist="25400" dir="5400000" rotWithShape="0">
              <a:srgbClr val="000000">
                <a:alpha val="49800"/>
              </a:srgbClr>
            </a:outerShdw>
          </a:effectLst>
        </p:spPr>
        <p:txBody>
          <a:bodyPr spcFirstLastPara="1" wrap="square" lIns="32750" tIns="32750" rIns="32750" bIns="32750" anchor="ctr" anchorCtr="0">
            <a:noAutofit/>
          </a:bodyPr>
          <a:lstStyle/>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Mensural</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MEI</a:t>
            </a:r>
            <a:endParaRPr sz="900"/>
          </a:p>
          <a:p>
            <a:pPr marL="0" marR="0" lvl="0" indent="0" algn="ctr" rtl="0">
              <a:lnSpc>
                <a:spcPct val="100000"/>
              </a:lnSpc>
              <a:spcBef>
                <a:spcPts val="0"/>
              </a:spcBef>
              <a:spcAft>
                <a:spcPts val="0"/>
              </a:spcAft>
              <a:buClr>
                <a:srgbClr val="FFFFFF"/>
              </a:buClr>
              <a:buFont typeface="Helvetica Neue"/>
              <a:buNone/>
            </a:pPr>
            <a:r>
              <a:rPr lang="en" sz="1500" b="1" i="0" u="none" strike="noStrike" cap="none">
                <a:solidFill>
                  <a:srgbClr val="FFFFFF"/>
                </a:solidFill>
                <a:latin typeface="Helvetica Neue"/>
                <a:ea typeface="Helvetica Neue"/>
                <a:cs typeface="Helvetica Neue"/>
                <a:sym typeface="Helvetica Neue"/>
              </a:rPr>
              <a:t>file</a:t>
            </a:r>
            <a:endParaRPr sz="900"/>
          </a:p>
        </p:txBody>
      </p:sp>
      <p:cxnSp>
        <p:nvCxnSpPr>
          <p:cNvPr id="379" name="Google Shape;379;p39"/>
          <p:cNvCxnSpPr/>
          <p:nvPr/>
        </p:nvCxnSpPr>
        <p:spPr>
          <a:xfrm>
            <a:off x="2501600" y="2234450"/>
            <a:ext cx="1028700" cy="0"/>
          </a:xfrm>
          <a:prstGeom prst="straightConnector1">
            <a:avLst/>
          </a:prstGeom>
          <a:noFill/>
          <a:ln w="50800" cap="flat" cmpd="sng">
            <a:solidFill>
              <a:srgbClr val="434343"/>
            </a:solidFill>
            <a:prstDash val="solid"/>
            <a:miter lim="8000"/>
            <a:headEnd type="none" w="sm" len="sm"/>
            <a:tailEnd type="stealth" w="med" len="med"/>
          </a:ln>
        </p:spPr>
      </p:cxnSp>
      <p:sp>
        <p:nvSpPr>
          <p:cNvPr id="380" name="Google Shape;380;p39"/>
          <p:cNvSpPr txBox="1"/>
          <p:nvPr/>
        </p:nvSpPr>
        <p:spPr>
          <a:xfrm>
            <a:off x="2501600" y="1646788"/>
            <a:ext cx="8964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solidFill>
                  <a:srgbClr val="434343"/>
                </a:solidFill>
              </a:rPr>
              <a:t>SibMEI</a:t>
            </a:r>
            <a:endParaRPr sz="1100" i="1">
              <a:solidFill>
                <a:srgbClr val="434343"/>
              </a:solidFill>
            </a:endParaRPr>
          </a:p>
          <a:p>
            <a:pPr marL="0" lvl="0" indent="0" algn="ctr" rtl="0">
              <a:spcBef>
                <a:spcPts val="0"/>
              </a:spcBef>
              <a:spcAft>
                <a:spcPts val="0"/>
              </a:spcAft>
              <a:buNone/>
            </a:pPr>
            <a:r>
              <a:rPr lang="en" sz="1100" i="1">
                <a:solidFill>
                  <a:srgbClr val="434343"/>
                </a:solidFill>
              </a:rPr>
              <a:t>plugin</a:t>
            </a:r>
            <a:endParaRPr sz="1100" i="1">
              <a:solidFill>
                <a:srgbClr val="434343"/>
              </a:solidFill>
            </a:endParaRPr>
          </a:p>
        </p:txBody>
      </p:sp>
      <p:sp>
        <p:nvSpPr>
          <p:cNvPr id="381" name="Google Shape;381;p39"/>
          <p:cNvSpPr txBox="1"/>
          <p:nvPr/>
        </p:nvSpPr>
        <p:spPr>
          <a:xfrm>
            <a:off x="5381050" y="1646800"/>
            <a:ext cx="1096200" cy="48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i="1">
                <a:solidFill>
                  <a:srgbClr val="434343"/>
                </a:solidFill>
              </a:rPr>
              <a:t>Mensural MEI</a:t>
            </a:r>
            <a:endParaRPr sz="1100" i="1">
              <a:solidFill>
                <a:srgbClr val="434343"/>
              </a:solidFill>
            </a:endParaRPr>
          </a:p>
          <a:p>
            <a:pPr marL="0" lvl="0" indent="0" algn="ctr" rtl="0">
              <a:spcBef>
                <a:spcPts val="0"/>
              </a:spcBef>
              <a:spcAft>
                <a:spcPts val="0"/>
              </a:spcAft>
              <a:buNone/>
            </a:pPr>
            <a:r>
              <a:rPr lang="en" sz="1100" i="1">
                <a:solidFill>
                  <a:srgbClr val="434343"/>
                </a:solidFill>
              </a:rPr>
              <a:t>Translator</a:t>
            </a:r>
            <a:endParaRPr sz="1100" i="1">
              <a:solidFill>
                <a:srgbClr val="434343"/>
              </a:solidFill>
            </a:endParaRPr>
          </a:p>
        </p:txBody>
      </p:sp>
      <p:cxnSp>
        <p:nvCxnSpPr>
          <p:cNvPr id="382" name="Google Shape;382;p39"/>
          <p:cNvCxnSpPr/>
          <p:nvPr/>
        </p:nvCxnSpPr>
        <p:spPr>
          <a:xfrm>
            <a:off x="5448638" y="2234450"/>
            <a:ext cx="1028700" cy="0"/>
          </a:xfrm>
          <a:prstGeom prst="straightConnector1">
            <a:avLst/>
          </a:prstGeom>
          <a:noFill/>
          <a:ln w="50800" cap="flat" cmpd="sng">
            <a:solidFill>
              <a:srgbClr val="434343"/>
            </a:solidFill>
            <a:prstDash val="solid"/>
            <a:miter lim="8000"/>
            <a:headEnd type="none" w="sm" len="sm"/>
            <a:tailEnd type="stealth" w="med" len="med"/>
          </a:ln>
        </p:spPr>
      </p:cxnSp>
      <p:cxnSp>
        <p:nvCxnSpPr>
          <p:cNvPr id="383" name="Google Shape;383;p39"/>
          <p:cNvCxnSpPr/>
          <p:nvPr/>
        </p:nvCxnSpPr>
        <p:spPr>
          <a:xfrm rot="10800000" flipH="1">
            <a:off x="720900" y="3541375"/>
            <a:ext cx="416400" cy="522000"/>
          </a:xfrm>
          <a:prstGeom prst="straightConnector1">
            <a:avLst/>
          </a:prstGeom>
          <a:noFill/>
          <a:ln w="38100" cap="flat" cmpd="sng">
            <a:solidFill>
              <a:schemeClr val="dk2"/>
            </a:solidFill>
            <a:prstDash val="solid"/>
            <a:round/>
            <a:headEnd type="none" w="med" len="med"/>
            <a:tailEnd type="stealth" w="med" len="med"/>
          </a:ln>
        </p:spPr>
      </p:cxnSp>
      <p:cxnSp>
        <p:nvCxnSpPr>
          <p:cNvPr id="384" name="Google Shape;384;p39"/>
          <p:cNvCxnSpPr/>
          <p:nvPr/>
        </p:nvCxnSpPr>
        <p:spPr>
          <a:xfrm rot="10800000" flipH="1">
            <a:off x="1415250" y="3618925"/>
            <a:ext cx="103500" cy="630900"/>
          </a:xfrm>
          <a:prstGeom prst="straightConnector1">
            <a:avLst/>
          </a:prstGeom>
          <a:noFill/>
          <a:ln w="38100" cap="flat" cmpd="sng">
            <a:solidFill>
              <a:schemeClr val="dk2"/>
            </a:solidFill>
            <a:prstDash val="solid"/>
            <a:round/>
            <a:headEnd type="none" w="med" len="med"/>
            <a:tailEnd type="stealth" w="med" len="med"/>
          </a:ln>
        </p:spPr>
      </p:cxnSp>
      <p:cxnSp>
        <p:nvCxnSpPr>
          <p:cNvPr id="385" name="Google Shape;385;p39"/>
          <p:cNvCxnSpPr/>
          <p:nvPr/>
        </p:nvCxnSpPr>
        <p:spPr>
          <a:xfrm rot="10800000">
            <a:off x="1867575" y="3575100"/>
            <a:ext cx="394200" cy="560700"/>
          </a:xfrm>
          <a:prstGeom prst="straightConnector1">
            <a:avLst/>
          </a:prstGeom>
          <a:noFill/>
          <a:ln w="38100" cap="flat" cmpd="sng">
            <a:solidFill>
              <a:schemeClr val="dk2"/>
            </a:solidFill>
            <a:prstDash val="solid"/>
            <a:round/>
            <a:headEnd type="none" w="med" len="med"/>
            <a:tailEnd type="stealth" w="med" len="med"/>
          </a:ln>
        </p:spPr>
      </p:cxnSp>
      <p:sp>
        <p:nvSpPr>
          <p:cNvPr id="386" name="Google Shape;386;p39"/>
          <p:cNvSpPr txBox="1"/>
          <p:nvPr/>
        </p:nvSpPr>
        <p:spPr>
          <a:xfrm>
            <a:off x="220475" y="4063375"/>
            <a:ext cx="8808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MusicXML</a:t>
            </a:r>
            <a:endParaRPr sz="1100"/>
          </a:p>
        </p:txBody>
      </p:sp>
      <p:sp>
        <p:nvSpPr>
          <p:cNvPr id="387" name="Google Shape;387;p39"/>
          <p:cNvSpPr txBox="1"/>
          <p:nvPr/>
        </p:nvSpPr>
        <p:spPr>
          <a:xfrm>
            <a:off x="956800" y="4262675"/>
            <a:ext cx="880800" cy="393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MIDI</a:t>
            </a:r>
            <a:endParaRPr sz="1100"/>
          </a:p>
        </p:txBody>
      </p:sp>
      <p:sp>
        <p:nvSpPr>
          <p:cNvPr id="388" name="Google Shape;388;p39"/>
          <p:cNvSpPr txBox="1"/>
          <p:nvPr/>
        </p:nvSpPr>
        <p:spPr>
          <a:xfrm>
            <a:off x="1837600" y="4148600"/>
            <a:ext cx="1174200" cy="53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t>PDF</a:t>
            </a:r>
            <a:endParaRPr sz="1100"/>
          </a:p>
          <a:p>
            <a:pPr marL="0" lvl="0" indent="0" algn="l" rtl="0">
              <a:spcBef>
                <a:spcPts val="0"/>
              </a:spcBef>
              <a:spcAft>
                <a:spcPts val="0"/>
              </a:spcAft>
              <a:buNone/>
            </a:pPr>
            <a:r>
              <a:rPr lang="en" sz="1100"/>
              <a:t>Printed editions</a:t>
            </a:r>
            <a:endParaRPr sz="1100"/>
          </a:p>
        </p:txBody>
      </p:sp>
      <p:sp>
        <p:nvSpPr>
          <p:cNvPr id="389" name="Google Shape;389;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383"/>
                                        </p:tgtEl>
                                        <p:attrNameLst>
                                          <p:attrName>style.visibility</p:attrName>
                                        </p:attrNameLst>
                                      </p:cBhvr>
                                      <p:to>
                                        <p:strVal val="visible"/>
                                      </p:to>
                                    </p:set>
                                    <p:animEffect transition="in" filter="fade">
                                      <p:cBhvr>
                                        <p:cTn id="10" dur="1200"/>
                                        <p:tgtEl>
                                          <p:spTgt spid="38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7"/>
                                        </p:tgtEl>
                                        <p:attrNameLst>
                                          <p:attrName>style.visibility</p:attrName>
                                        </p:attrNameLst>
                                      </p:cBhvr>
                                      <p:to>
                                        <p:strVal val="visible"/>
                                      </p:to>
                                    </p:set>
                                  </p:childTnLst>
                                </p:cTn>
                              </p:par>
                            </p:childTnLst>
                          </p:cTn>
                        </p:par>
                        <p:par>
                          <p:cTn id="15" fill="hold">
                            <p:stCondLst>
                              <p:cond delay="0"/>
                            </p:stCondLst>
                            <p:childTnLst>
                              <p:par>
                                <p:cTn id="16" presetID="10" presetClass="entr" presetSubtype="0" fill="hold" nodeType="afterEffect">
                                  <p:stCondLst>
                                    <p:cond delay="0"/>
                                  </p:stCondLst>
                                  <p:childTnLst>
                                    <p:set>
                                      <p:cBhvr>
                                        <p:cTn id="17" dur="1" fill="hold">
                                          <p:stCondLst>
                                            <p:cond delay="0"/>
                                          </p:stCondLst>
                                        </p:cTn>
                                        <p:tgtEl>
                                          <p:spTgt spid="384"/>
                                        </p:tgtEl>
                                        <p:attrNameLst>
                                          <p:attrName>style.visibility</p:attrName>
                                        </p:attrNameLst>
                                      </p:cBhvr>
                                      <p:to>
                                        <p:strVal val="visible"/>
                                      </p:to>
                                    </p:set>
                                    <p:animEffect transition="in" filter="fade">
                                      <p:cBhvr>
                                        <p:cTn id="18" dur="1200"/>
                                        <p:tgtEl>
                                          <p:spTgt spid="38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8"/>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385"/>
                                        </p:tgtEl>
                                        <p:attrNameLst>
                                          <p:attrName>style.visibility</p:attrName>
                                        </p:attrNameLst>
                                      </p:cBhvr>
                                      <p:to>
                                        <p:strVal val="visible"/>
                                      </p:to>
                                    </p:set>
                                    <p:animEffect transition="in" filter="fade">
                                      <p:cBhvr>
                                        <p:cTn id="26" dur="1200"/>
                                        <p:tgtEl>
                                          <p:spTgt spid="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Conclusion </a:t>
            </a:r>
            <a:endParaRPr/>
          </a:p>
        </p:txBody>
      </p:sp>
      <p:sp>
        <p:nvSpPr>
          <p:cNvPr id="395" name="Google Shape;395;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Streamlines the process for digitally encoding this repertory</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Encodes the original medieval notation in a standardized machine-readable format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Searched or analyzed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Available to other websites and applications</a:t>
            </a:r>
            <a:endParaRPr dirty="0">
              <a:solidFill>
                <a:schemeClr val="dk1"/>
              </a:solidFill>
            </a:endParaRPr>
          </a:p>
          <a:p>
            <a:pPr marL="457200" lvl="0" indent="-342900" algn="just" rtl="0">
              <a:spcBef>
                <a:spcPts val="0"/>
              </a:spcBef>
              <a:spcAft>
                <a:spcPts val="0"/>
              </a:spcAft>
              <a:buClr>
                <a:schemeClr val="dk1"/>
              </a:buClr>
              <a:buSzPts val="1800"/>
              <a:buChar char="●"/>
            </a:pPr>
            <a:r>
              <a:rPr lang="en" dirty="0">
                <a:solidFill>
                  <a:schemeClr val="dk1"/>
                </a:solidFill>
              </a:rPr>
              <a:t>The pieces can be displayed in Verovio</a:t>
            </a:r>
            <a:endParaRPr dirty="0">
              <a:solidFill>
                <a:schemeClr val="dk1"/>
              </a:solidFill>
            </a:endParaRPr>
          </a:p>
          <a:p>
            <a:pPr marL="914400" lvl="1" indent="-317500" algn="just" rtl="0">
              <a:spcBef>
                <a:spcPts val="0"/>
              </a:spcBef>
              <a:spcAft>
                <a:spcPts val="0"/>
              </a:spcAft>
              <a:buClr>
                <a:schemeClr val="dk1"/>
              </a:buClr>
              <a:buSzPts val="1400"/>
              <a:buChar char="○"/>
            </a:pPr>
            <a:r>
              <a:rPr lang="en" dirty="0">
                <a:solidFill>
                  <a:schemeClr val="dk1"/>
                </a:solidFill>
              </a:rPr>
              <a:t>Freely available to performers, scholars, and the public</a:t>
            </a:r>
            <a:endParaRPr dirty="0">
              <a:solidFill>
                <a:schemeClr val="dk1"/>
              </a:solidFill>
            </a:endParaRPr>
          </a:p>
          <a:p>
            <a:pPr marL="457200" lvl="0" indent="-342900" rtl="0">
              <a:spcBef>
                <a:spcPts val="0"/>
              </a:spcBef>
              <a:spcAft>
                <a:spcPts val="0"/>
              </a:spcAft>
              <a:buClr>
                <a:schemeClr val="dk1"/>
              </a:buClr>
              <a:buSzPts val="1800"/>
              <a:buChar char="●"/>
            </a:pPr>
            <a:r>
              <a:rPr lang="en" dirty="0">
                <a:solidFill>
                  <a:schemeClr val="dk1"/>
                </a:solidFill>
              </a:rPr>
              <a:t>Stay tuned for the ‘Measuring Polyphony’ website which will be launched in 	 2017/early 2018</a:t>
            </a:r>
            <a:br>
              <a:rPr lang="en" dirty="0">
                <a:solidFill>
                  <a:schemeClr val="dk1"/>
                </a:solidFill>
              </a:rPr>
            </a:br>
            <a:r>
              <a:rPr lang="en" u="sng" dirty="0">
                <a:solidFill>
                  <a:schemeClr val="accent5"/>
                </a:solidFill>
                <a:hlinkClick r:id="rId3"/>
              </a:rPr>
              <a:t>http://www.measuringpolyphony.com</a:t>
            </a:r>
            <a:r>
              <a:rPr lang="en" sz="2000" dirty="0">
                <a:solidFill>
                  <a:schemeClr val="dk1"/>
                </a:solidFill>
              </a:rPr>
              <a:t>			</a:t>
            </a:r>
            <a:endParaRPr sz="2000" dirty="0">
              <a:solidFill>
                <a:schemeClr val="dk1"/>
              </a:solidFill>
            </a:endParaRPr>
          </a:p>
          <a:p>
            <a:pPr marL="0" lvl="0" indent="0" algn="l" rtl="0">
              <a:spcBef>
                <a:spcPts val="1600"/>
              </a:spcBef>
              <a:spcAft>
                <a:spcPts val="0"/>
              </a:spcAft>
              <a:buClr>
                <a:schemeClr val="dk1"/>
              </a:buClr>
              <a:buSzPts val="1100"/>
              <a:buFont typeface="Arial"/>
              <a:buNone/>
            </a:pPr>
            <a:r>
              <a:rPr lang="en" sz="1100" dirty="0">
                <a:solidFill>
                  <a:schemeClr val="dk1"/>
                </a:solidFill>
              </a:rPr>
              <a:t>			</a:t>
            </a:r>
            <a:endParaRPr sz="1100" dirty="0">
              <a:solidFill>
                <a:schemeClr val="dk1"/>
              </a:solidFill>
            </a:endParaRPr>
          </a:p>
          <a:p>
            <a:pPr marL="0" lvl="0" indent="0" algn="l" rtl="0">
              <a:spcBef>
                <a:spcPts val="1600"/>
              </a:spcBef>
              <a:spcAft>
                <a:spcPts val="0"/>
              </a:spcAft>
              <a:buClr>
                <a:schemeClr val="dk1"/>
              </a:buClr>
              <a:buSzPts val="1100"/>
              <a:buFont typeface="Arial"/>
              <a:buNone/>
            </a:pPr>
            <a:r>
              <a:rPr lang="en" sz="1100" dirty="0">
                <a:solidFill>
                  <a:schemeClr val="dk1"/>
                </a:solidFill>
              </a:rPr>
              <a:t>		</a:t>
            </a:r>
            <a:endParaRPr sz="1100" dirty="0">
              <a:solidFill>
                <a:schemeClr val="dk1"/>
              </a:solidFill>
            </a:endParaRPr>
          </a:p>
          <a:p>
            <a:pPr marL="0" lvl="0" indent="0" algn="l" rtl="0">
              <a:spcBef>
                <a:spcPts val="1600"/>
              </a:spcBef>
              <a:spcAft>
                <a:spcPts val="1600"/>
              </a:spcAft>
              <a:buNone/>
            </a:pPr>
            <a:endParaRPr dirty="0"/>
          </a:p>
        </p:txBody>
      </p:sp>
      <p:sp>
        <p:nvSpPr>
          <p:cNvPr id="396" name="Google Shape;396;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pic>
        <p:nvPicPr>
          <p:cNvPr id="401" name="Google Shape;401;p41" descr="brandeis logo.png"/>
          <p:cNvPicPr preferRelativeResize="0"/>
          <p:nvPr/>
        </p:nvPicPr>
        <p:blipFill rotWithShape="1">
          <a:blip r:embed="rId3">
            <a:alphaModFix/>
          </a:blip>
          <a:srcRect r="45619"/>
          <a:stretch/>
        </p:blipFill>
        <p:spPr>
          <a:xfrm>
            <a:off x="5220463" y="1999300"/>
            <a:ext cx="3169999" cy="1114425"/>
          </a:xfrm>
          <a:prstGeom prst="rect">
            <a:avLst/>
          </a:prstGeom>
          <a:noFill/>
          <a:ln>
            <a:noFill/>
          </a:ln>
        </p:spPr>
      </p:pic>
      <p:sp>
        <p:nvSpPr>
          <p:cNvPr id="402" name="Google Shape;402;p41"/>
          <p:cNvSpPr txBox="1">
            <a:spLocks noGrp="1"/>
          </p:cNvSpPr>
          <p:nvPr>
            <p:ph type="title"/>
          </p:nvPr>
        </p:nvSpPr>
        <p:spPr>
          <a:xfrm>
            <a:off x="275400" y="578900"/>
            <a:ext cx="8520600" cy="158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b="1"/>
              <a:t>Thank you!</a:t>
            </a:r>
            <a:endParaRPr sz="2600" b="1"/>
          </a:p>
          <a:p>
            <a:pPr marL="0" lvl="0" indent="0" algn="ctr" rtl="0">
              <a:spcBef>
                <a:spcPts val="0"/>
              </a:spcBef>
              <a:spcAft>
                <a:spcPts val="0"/>
              </a:spcAft>
              <a:buNone/>
            </a:pPr>
            <a:endParaRPr sz="2000" b="1"/>
          </a:p>
          <a:p>
            <a:pPr marL="0" lvl="0" indent="0" algn="ctr" rtl="0">
              <a:spcBef>
                <a:spcPts val="0"/>
              </a:spcBef>
              <a:spcAft>
                <a:spcPts val="0"/>
              </a:spcAft>
              <a:buNone/>
            </a:pPr>
            <a:r>
              <a:rPr lang="en" sz="2000" u="sng">
                <a:solidFill>
                  <a:schemeClr val="hlink"/>
                </a:solidFill>
                <a:hlinkClick r:id="rId4"/>
              </a:rPr>
              <a:t>https://github.com/DDMAL/CMN-MEI_to_MensuralMEI_Translator</a:t>
            </a:r>
            <a:endParaRPr sz="2000"/>
          </a:p>
        </p:txBody>
      </p:sp>
      <p:sp>
        <p:nvSpPr>
          <p:cNvPr id="403" name="Google Shape;403;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404" name="Google Shape;404;p41"/>
          <p:cNvPicPr preferRelativeResize="0"/>
          <p:nvPr/>
        </p:nvPicPr>
        <p:blipFill>
          <a:blip r:embed="rId5">
            <a:alphaModFix/>
          </a:blip>
          <a:stretch>
            <a:fillRect/>
          </a:stretch>
        </p:blipFill>
        <p:spPr>
          <a:xfrm>
            <a:off x="1665402" y="2329587"/>
            <a:ext cx="3795673" cy="453825"/>
          </a:xfrm>
          <a:prstGeom prst="rect">
            <a:avLst/>
          </a:prstGeom>
          <a:noFill/>
          <a:ln>
            <a:noFill/>
          </a:ln>
        </p:spPr>
      </p:pic>
      <p:pic>
        <p:nvPicPr>
          <p:cNvPr id="405" name="Google Shape;405;p41"/>
          <p:cNvPicPr preferRelativeResize="0"/>
          <p:nvPr/>
        </p:nvPicPr>
        <p:blipFill>
          <a:blip r:embed="rId6">
            <a:alphaModFix/>
          </a:blip>
          <a:stretch>
            <a:fillRect/>
          </a:stretch>
        </p:blipFill>
        <p:spPr>
          <a:xfrm>
            <a:off x="753538" y="2167963"/>
            <a:ext cx="777050" cy="777050"/>
          </a:xfrm>
          <a:prstGeom prst="rect">
            <a:avLst/>
          </a:prstGeom>
          <a:noFill/>
          <a:ln>
            <a:noFill/>
          </a:ln>
        </p:spPr>
      </p:pic>
      <p:pic>
        <p:nvPicPr>
          <p:cNvPr id="406" name="Google Shape;406;p41"/>
          <p:cNvPicPr preferRelativeResize="0"/>
          <p:nvPr/>
        </p:nvPicPr>
        <p:blipFill>
          <a:blip r:embed="rId7">
            <a:alphaModFix/>
          </a:blip>
          <a:stretch>
            <a:fillRect/>
          </a:stretch>
        </p:blipFill>
        <p:spPr>
          <a:xfrm>
            <a:off x="1361413" y="2783422"/>
            <a:ext cx="6088050" cy="161415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3098325"/>
            <a:ext cx="8520600" cy="1330500"/>
          </a:xfrm>
          <a:prstGeom prst="rect">
            <a:avLst/>
          </a:prstGeom>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000000"/>
                </a:solidFill>
              </a:rPr>
              <a:t>And how can we get them encoded into Mensural MEI files?</a:t>
            </a:r>
            <a:endParaRPr>
              <a:solidFill>
                <a:srgbClr val="000000"/>
              </a:solidFill>
            </a:endParaRPr>
          </a:p>
        </p:txBody>
      </p:sp>
      <p:sp>
        <p:nvSpPr>
          <p:cNvPr id="68" name="Google Shape;6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69" name="Google Shape;69;p15"/>
          <p:cNvSpPr txBox="1"/>
          <p:nvPr/>
        </p:nvSpPr>
        <p:spPr>
          <a:xfrm>
            <a:off x="311700" y="595275"/>
            <a:ext cx="8520600" cy="197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600">
                <a:solidFill>
                  <a:schemeClr val="dk1"/>
                </a:solidFill>
              </a:rPr>
              <a:t>What is the best way to get musicologists to enter a large amount of musical documents into the computer?</a:t>
            </a:r>
            <a:endParaRPr sz="36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Mensural MEI Translator</a:t>
            </a:r>
            <a:endParaRPr/>
          </a:p>
        </p:txBody>
      </p:sp>
      <p:sp>
        <p:nvSpPr>
          <p:cNvPr id="75" name="Google Shape;7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straightforward method to encode music repertories from the later Middle Ages and the Renaissance </a:t>
            </a:r>
            <a:endParaRPr/>
          </a:p>
          <a:p>
            <a:pPr marL="0" lvl="0" indent="0" algn="ctr" rtl="0">
              <a:spcBef>
                <a:spcPts val="0"/>
              </a:spcBef>
              <a:spcAft>
                <a:spcPts val="0"/>
              </a:spcAft>
              <a:buNone/>
            </a:pPr>
            <a:endParaRPr/>
          </a:p>
        </p:txBody>
      </p:sp>
      <p:sp>
        <p:nvSpPr>
          <p:cNvPr id="81" name="Google Shape;8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82" name="Google Shape;82;p17"/>
          <p:cNvSpPr txBox="1"/>
          <p:nvPr/>
        </p:nvSpPr>
        <p:spPr>
          <a:xfrm>
            <a:off x="1026600" y="3048400"/>
            <a:ext cx="7290900" cy="84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3600" b="1"/>
              <a:t>as they were originally notated.</a:t>
            </a:r>
            <a:endParaRPr sz="3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Mensural Notation 101</a:t>
            </a:r>
            <a:endParaRPr/>
          </a:p>
        </p:txBody>
      </p:sp>
      <p:sp>
        <p:nvSpPr>
          <p:cNvPr id="88" name="Google Shape;88;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4538250" y="222775"/>
            <a:ext cx="4136700" cy="501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Mensural Notation</a:t>
            </a:r>
            <a:endParaRPr/>
          </a:p>
        </p:txBody>
      </p:sp>
      <p:pic>
        <p:nvPicPr>
          <p:cNvPr id="94" name="Google Shape;94;p19"/>
          <p:cNvPicPr preferRelativeResize="0"/>
          <p:nvPr/>
        </p:nvPicPr>
        <p:blipFill rotWithShape="1">
          <a:blip r:embed="rId3">
            <a:alphaModFix/>
          </a:blip>
          <a:srcRect/>
          <a:stretch/>
        </p:blipFill>
        <p:spPr>
          <a:xfrm>
            <a:off x="7311700" y="3383863"/>
            <a:ext cx="213500" cy="230575"/>
          </a:xfrm>
          <a:prstGeom prst="rect">
            <a:avLst/>
          </a:prstGeom>
          <a:noFill/>
          <a:ln>
            <a:noFill/>
          </a:ln>
        </p:spPr>
      </p:pic>
      <p:pic>
        <p:nvPicPr>
          <p:cNvPr id="95" name="Google Shape;95;p19"/>
          <p:cNvPicPr preferRelativeResize="0"/>
          <p:nvPr/>
        </p:nvPicPr>
        <p:blipFill>
          <a:blip r:embed="rId4">
            <a:alphaModFix/>
          </a:blip>
          <a:stretch>
            <a:fillRect/>
          </a:stretch>
        </p:blipFill>
        <p:spPr>
          <a:xfrm>
            <a:off x="7329764" y="3720530"/>
            <a:ext cx="213500" cy="441745"/>
          </a:xfrm>
          <a:prstGeom prst="rect">
            <a:avLst/>
          </a:prstGeom>
          <a:noFill/>
          <a:ln>
            <a:noFill/>
          </a:ln>
        </p:spPr>
      </p:pic>
      <p:pic>
        <p:nvPicPr>
          <p:cNvPr id="96" name="Google Shape;96;p19"/>
          <p:cNvPicPr preferRelativeResize="0"/>
          <p:nvPr/>
        </p:nvPicPr>
        <p:blipFill rotWithShape="1">
          <a:blip r:embed="rId5">
            <a:alphaModFix/>
          </a:blip>
          <a:srcRect/>
          <a:stretch/>
        </p:blipFill>
        <p:spPr>
          <a:xfrm>
            <a:off x="7329787" y="4259400"/>
            <a:ext cx="213500" cy="427000"/>
          </a:xfrm>
          <a:prstGeom prst="rect">
            <a:avLst/>
          </a:prstGeom>
          <a:noFill/>
          <a:ln>
            <a:noFill/>
          </a:ln>
        </p:spPr>
      </p:pic>
      <p:pic>
        <p:nvPicPr>
          <p:cNvPr id="97" name="Google Shape;97;p19"/>
          <p:cNvPicPr preferRelativeResize="0"/>
          <p:nvPr/>
        </p:nvPicPr>
        <p:blipFill>
          <a:blip r:embed="rId6">
            <a:alphaModFix/>
          </a:blip>
          <a:stretch>
            <a:fillRect/>
          </a:stretch>
        </p:blipFill>
        <p:spPr>
          <a:xfrm>
            <a:off x="5444488" y="3459688"/>
            <a:ext cx="175400" cy="100225"/>
          </a:xfrm>
          <a:prstGeom prst="rect">
            <a:avLst/>
          </a:prstGeom>
          <a:noFill/>
          <a:ln>
            <a:noFill/>
          </a:ln>
        </p:spPr>
      </p:pic>
      <p:pic>
        <p:nvPicPr>
          <p:cNvPr id="98" name="Google Shape;98;p19"/>
          <p:cNvPicPr preferRelativeResize="0"/>
          <p:nvPr/>
        </p:nvPicPr>
        <p:blipFill>
          <a:blip r:embed="rId7">
            <a:alphaModFix/>
          </a:blip>
          <a:stretch>
            <a:fillRect/>
          </a:stretch>
        </p:blipFill>
        <p:spPr>
          <a:xfrm>
            <a:off x="5425438" y="3744038"/>
            <a:ext cx="175400" cy="350800"/>
          </a:xfrm>
          <a:prstGeom prst="rect">
            <a:avLst/>
          </a:prstGeom>
          <a:noFill/>
          <a:ln>
            <a:noFill/>
          </a:ln>
        </p:spPr>
      </p:pic>
      <p:pic>
        <p:nvPicPr>
          <p:cNvPr id="99" name="Google Shape;99;p19"/>
          <p:cNvPicPr preferRelativeResize="0"/>
          <p:nvPr/>
        </p:nvPicPr>
        <p:blipFill>
          <a:blip r:embed="rId8">
            <a:alphaModFix/>
          </a:blip>
          <a:stretch>
            <a:fillRect/>
          </a:stretch>
        </p:blipFill>
        <p:spPr>
          <a:xfrm>
            <a:off x="5406388" y="4302625"/>
            <a:ext cx="213500" cy="360750"/>
          </a:xfrm>
          <a:prstGeom prst="rect">
            <a:avLst/>
          </a:prstGeom>
          <a:noFill/>
          <a:ln>
            <a:noFill/>
          </a:ln>
        </p:spPr>
      </p:pic>
      <p:sp>
        <p:nvSpPr>
          <p:cNvPr id="100" name="Google Shape;100;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01" name="Google Shape;101;p19" descr="chigi fol. 64v.jpg"/>
          <p:cNvPicPr preferRelativeResize="0"/>
          <p:nvPr/>
        </p:nvPicPr>
        <p:blipFill rotWithShape="1">
          <a:blip r:embed="rId9">
            <a:alphaModFix/>
          </a:blip>
          <a:srcRect l="6533" t="14661" r="13791" b="13643"/>
          <a:stretch/>
        </p:blipFill>
        <p:spPr>
          <a:xfrm>
            <a:off x="94275" y="21237"/>
            <a:ext cx="4216925" cy="5101027"/>
          </a:xfrm>
          <a:prstGeom prst="rect">
            <a:avLst/>
          </a:prstGeom>
          <a:noFill/>
          <a:ln>
            <a:noFill/>
          </a:ln>
        </p:spPr>
      </p:pic>
      <p:sp>
        <p:nvSpPr>
          <p:cNvPr id="102" name="Google Shape;102;p19"/>
          <p:cNvSpPr txBox="1"/>
          <p:nvPr/>
        </p:nvSpPr>
        <p:spPr>
          <a:xfrm>
            <a:off x="4682000" y="3033175"/>
            <a:ext cx="1662300" cy="35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Modern Notes</a:t>
            </a:r>
            <a:endParaRPr b="1"/>
          </a:p>
        </p:txBody>
      </p:sp>
      <p:sp>
        <p:nvSpPr>
          <p:cNvPr id="103" name="Google Shape;103;p19"/>
          <p:cNvSpPr txBox="1"/>
          <p:nvPr/>
        </p:nvSpPr>
        <p:spPr>
          <a:xfrm>
            <a:off x="6323800" y="3033175"/>
            <a:ext cx="2207400" cy="35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t>(White) mensural notes</a:t>
            </a:r>
            <a:endParaRPr b="1"/>
          </a:p>
        </p:txBody>
      </p:sp>
      <p:sp>
        <p:nvSpPr>
          <p:cNvPr id="104" name="Google Shape;104;p19"/>
          <p:cNvSpPr txBox="1"/>
          <p:nvPr/>
        </p:nvSpPr>
        <p:spPr>
          <a:xfrm>
            <a:off x="4538250" y="724075"/>
            <a:ext cx="4136700" cy="2309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a:solidFill>
                  <a:srgbClr val="595959"/>
                </a:solidFill>
              </a:rPr>
              <a:t>System of notation used from the 1250s to 1600s</a:t>
            </a:r>
            <a:endParaRPr>
              <a:solidFill>
                <a:srgbClr val="595959"/>
              </a:solidFill>
            </a:endParaRPr>
          </a:p>
          <a:p>
            <a:pPr marL="0" lvl="0" indent="0" algn="just" rtl="0">
              <a:lnSpc>
                <a:spcPct val="115000"/>
              </a:lnSpc>
              <a:spcBef>
                <a:spcPts val="1600"/>
              </a:spcBef>
              <a:spcAft>
                <a:spcPts val="0"/>
              </a:spcAft>
              <a:buNone/>
            </a:pPr>
            <a:r>
              <a:rPr lang="en">
                <a:solidFill>
                  <a:srgbClr val="595959"/>
                </a:solidFill>
              </a:rPr>
              <a:t>Looks similar to our common Western music notation (CMN):</a:t>
            </a:r>
            <a:endParaRPr>
              <a:solidFill>
                <a:srgbClr val="595959"/>
              </a:solidFill>
            </a:endParaRPr>
          </a:p>
          <a:p>
            <a:pPr marL="457200" lvl="0" indent="-317500" algn="just" rtl="0">
              <a:lnSpc>
                <a:spcPct val="115000"/>
              </a:lnSpc>
              <a:spcBef>
                <a:spcPts val="1600"/>
              </a:spcBef>
              <a:spcAft>
                <a:spcPts val="0"/>
              </a:spcAft>
              <a:buClr>
                <a:srgbClr val="595959"/>
              </a:buClr>
              <a:buSzPts val="1400"/>
              <a:buChar char="●"/>
            </a:pPr>
            <a:r>
              <a:rPr lang="en">
                <a:solidFill>
                  <a:srgbClr val="595959"/>
                </a:solidFill>
              </a:rPr>
              <a:t>Already uses staff-lines and clefs to indicate pitch</a:t>
            </a:r>
            <a:endParaRPr>
              <a:solidFill>
                <a:srgbClr val="595959"/>
              </a:solidFill>
            </a:endParaRPr>
          </a:p>
          <a:p>
            <a:pPr marL="457200" lvl="0" indent="-317500" algn="just" rtl="0">
              <a:lnSpc>
                <a:spcPct val="115000"/>
              </a:lnSpc>
              <a:spcBef>
                <a:spcPts val="0"/>
              </a:spcBef>
              <a:spcAft>
                <a:spcPts val="0"/>
              </a:spcAft>
              <a:buClr>
                <a:srgbClr val="595959"/>
              </a:buClr>
              <a:buSzPts val="1400"/>
              <a:buChar char="●"/>
            </a:pPr>
            <a:r>
              <a:rPr lang="en">
                <a:solidFill>
                  <a:srgbClr val="595959"/>
                </a:solidFill>
              </a:rPr>
              <a:t>Mensural note-shapes are similar to CMN note-shapes</a:t>
            </a:r>
            <a:endParaRPr>
              <a:solidFill>
                <a:srgbClr val="595959"/>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222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Mensural Notation</a:t>
            </a:r>
            <a:endParaRPr/>
          </a:p>
        </p:txBody>
      </p:sp>
      <p:sp>
        <p:nvSpPr>
          <p:cNvPr id="110" name="Google Shape;110;p20"/>
          <p:cNvSpPr txBox="1">
            <a:spLocks noGrp="1"/>
          </p:cNvSpPr>
          <p:nvPr>
            <p:ph type="body" idx="1"/>
          </p:nvPr>
        </p:nvSpPr>
        <p:spPr>
          <a:xfrm>
            <a:off x="396000" y="837475"/>
            <a:ext cx="3644100" cy="1101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The note-shapes are similar and there is a clear hierarchy in the note duration</a:t>
            </a:r>
            <a:endParaRPr b="1"/>
          </a:p>
        </p:txBody>
      </p:sp>
      <p:sp>
        <p:nvSpPr>
          <p:cNvPr id="111" name="Google Shape;111;p20"/>
          <p:cNvSpPr txBox="1"/>
          <p:nvPr/>
        </p:nvSpPr>
        <p:spPr>
          <a:xfrm>
            <a:off x="311700" y="3317500"/>
            <a:ext cx="8160900" cy="15156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chemeClr val="dk2"/>
              </a:buClr>
              <a:buSzPts val="1800"/>
              <a:buChar char="●"/>
            </a:pPr>
            <a:r>
              <a:rPr lang="en" sz="1800">
                <a:solidFill>
                  <a:schemeClr val="dk2"/>
                </a:solidFill>
              </a:rPr>
              <a:t>The value is determined by two factors:</a:t>
            </a:r>
            <a:endParaRPr sz="1800">
              <a:solidFill>
                <a:schemeClr val="dk2"/>
              </a:solidFill>
            </a:endParaRPr>
          </a:p>
          <a:p>
            <a:pPr marL="914400" lvl="1" indent="-317500" algn="l" rtl="0">
              <a:lnSpc>
                <a:spcPct val="115000"/>
              </a:lnSpc>
              <a:spcBef>
                <a:spcPts val="1000"/>
              </a:spcBef>
              <a:spcAft>
                <a:spcPts val="0"/>
              </a:spcAft>
              <a:buClr>
                <a:schemeClr val="dk2"/>
              </a:buClr>
              <a:buSzPts val="1400"/>
              <a:buChar char="○"/>
            </a:pPr>
            <a:r>
              <a:rPr lang="en" sz="1800">
                <a:solidFill>
                  <a:schemeClr val="dk2"/>
                </a:solidFill>
              </a:rPr>
              <a:t>Mensuration</a:t>
            </a:r>
            <a:endParaRPr sz="1800">
              <a:solidFill>
                <a:schemeClr val="dk2"/>
              </a:solidFill>
            </a:endParaRPr>
          </a:p>
          <a:p>
            <a:pPr marL="914400" lvl="1" indent="-317500" algn="l" rtl="0">
              <a:lnSpc>
                <a:spcPct val="115000"/>
              </a:lnSpc>
              <a:spcBef>
                <a:spcPts val="1000"/>
              </a:spcBef>
              <a:spcAft>
                <a:spcPts val="1000"/>
              </a:spcAft>
              <a:buClr>
                <a:schemeClr val="dk2"/>
              </a:buClr>
              <a:buSzPts val="1400"/>
              <a:buChar char="○"/>
            </a:pPr>
            <a:r>
              <a:rPr lang="en" sz="1800">
                <a:solidFill>
                  <a:schemeClr val="dk2"/>
                </a:solidFill>
              </a:rPr>
              <a:t>Context</a:t>
            </a:r>
            <a:endParaRPr/>
          </a:p>
        </p:txBody>
      </p:sp>
      <p:sp>
        <p:nvSpPr>
          <p:cNvPr id="112" name="Google Shape;112;p20"/>
          <p:cNvSpPr txBox="1">
            <a:spLocks noGrp="1"/>
          </p:cNvSpPr>
          <p:nvPr>
            <p:ph type="body" idx="1"/>
          </p:nvPr>
        </p:nvSpPr>
        <p:spPr>
          <a:xfrm>
            <a:off x="311700" y="2799600"/>
            <a:ext cx="8520600" cy="39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It can either be triple (i.e., “perfect”) or duple (i.e., “imperfect”)</a:t>
            </a:r>
            <a:endParaRPr b="1"/>
          </a:p>
        </p:txBody>
      </p:sp>
      <p:grpSp>
        <p:nvGrpSpPr>
          <p:cNvPr id="113" name="Google Shape;113;p20"/>
          <p:cNvGrpSpPr/>
          <p:nvPr/>
        </p:nvGrpSpPr>
        <p:grpSpPr>
          <a:xfrm>
            <a:off x="4134363" y="1262788"/>
            <a:ext cx="750900" cy="1412500"/>
            <a:chOff x="3430038" y="1344213"/>
            <a:chExt cx="750900" cy="1412500"/>
          </a:xfrm>
        </p:grpSpPr>
        <p:sp>
          <p:nvSpPr>
            <p:cNvPr id="114" name="Google Shape;114;p20"/>
            <p:cNvSpPr txBox="1"/>
            <p:nvPr/>
          </p:nvSpPr>
          <p:spPr>
            <a:xfrm>
              <a:off x="3459000" y="1344213"/>
              <a:ext cx="693000" cy="26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t>longest</a:t>
              </a:r>
              <a:endParaRPr sz="1100" b="1" i="1"/>
            </a:p>
          </p:txBody>
        </p:sp>
        <p:sp>
          <p:nvSpPr>
            <p:cNvPr id="115" name="Google Shape;115;p20"/>
            <p:cNvSpPr txBox="1"/>
            <p:nvPr/>
          </p:nvSpPr>
          <p:spPr>
            <a:xfrm>
              <a:off x="3430038" y="2495713"/>
              <a:ext cx="750900" cy="261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i="1"/>
                <a:t>shortest</a:t>
              </a:r>
              <a:endParaRPr sz="1100" b="1" i="1"/>
            </a:p>
          </p:txBody>
        </p:sp>
        <p:cxnSp>
          <p:nvCxnSpPr>
            <p:cNvPr id="116" name="Google Shape;116;p20"/>
            <p:cNvCxnSpPr>
              <a:stCxn id="114" idx="2"/>
              <a:endCxn id="115" idx="0"/>
            </p:cNvCxnSpPr>
            <p:nvPr/>
          </p:nvCxnSpPr>
          <p:spPr>
            <a:xfrm>
              <a:off x="3805500" y="1605213"/>
              <a:ext cx="0" cy="890400"/>
            </a:xfrm>
            <a:prstGeom prst="straightConnector1">
              <a:avLst/>
            </a:prstGeom>
            <a:noFill/>
            <a:ln w="19050" cap="flat" cmpd="sng">
              <a:solidFill>
                <a:srgbClr val="000000"/>
              </a:solidFill>
              <a:prstDash val="solid"/>
              <a:round/>
              <a:headEnd type="none" w="med" len="med"/>
              <a:tailEnd type="triangle" w="med" len="med"/>
            </a:ln>
          </p:spPr>
        </p:cxnSp>
      </p:grpSp>
      <p:sp>
        <p:nvSpPr>
          <p:cNvPr id="117" name="Google Shape;11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18" name="Google Shape;118;p20"/>
          <p:cNvPicPr preferRelativeResize="0"/>
          <p:nvPr/>
        </p:nvPicPr>
        <p:blipFill rotWithShape="1">
          <a:blip r:embed="rId3">
            <a:alphaModFix/>
          </a:blip>
          <a:srcRect r="3138"/>
          <a:stretch/>
        </p:blipFill>
        <p:spPr>
          <a:xfrm>
            <a:off x="4979525" y="690250"/>
            <a:ext cx="1215900" cy="1985050"/>
          </a:xfrm>
          <a:prstGeom prst="rect">
            <a:avLst/>
          </a:prstGeom>
          <a:noFill/>
          <a:ln>
            <a:noFill/>
          </a:ln>
        </p:spPr>
      </p:pic>
      <p:sp>
        <p:nvSpPr>
          <p:cNvPr id="119" name="Google Shape;119;p20"/>
          <p:cNvSpPr txBox="1">
            <a:spLocks noGrp="1"/>
          </p:cNvSpPr>
          <p:nvPr>
            <p:ph type="body" idx="1"/>
          </p:nvPr>
        </p:nvSpPr>
        <p:spPr>
          <a:xfrm>
            <a:off x="311700" y="2007838"/>
            <a:ext cx="3644100" cy="723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But, the actual value of these notes is ambiguous</a:t>
            </a:r>
            <a:endParaRPr/>
          </a:p>
        </p:txBody>
      </p:sp>
      <p:pic>
        <p:nvPicPr>
          <p:cNvPr id="120" name="Google Shape;120;p20"/>
          <p:cNvPicPr preferRelativeResize="0"/>
          <p:nvPr/>
        </p:nvPicPr>
        <p:blipFill>
          <a:blip r:embed="rId4">
            <a:alphaModFix/>
          </a:blip>
          <a:stretch>
            <a:fillRect/>
          </a:stretch>
        </p:blipFill>
        <p:spPr>
          <a:xfrm>
            <a:off x="4979550" y="661450"/>
            <a:ext cx="3591706" cy="2138150"/>
          </a:xfrm>
          <a:prstGeom prst="rect">
            <a:avLst/>
          </a:prstGeom>
          <a:noFill/>
          <a:ln>
            <a:noFill/>
          </a:ln>
        </p:spPr>
      </p:pic>
      <p:pic>
        <p:nvPicPr>
          <p:cNvPr id="121" name="Google Shape;121;p20"/>
          <p:cNvPicPr preferRelativeResize="0"/>
          <p:nvPr/>
        </p:nvPicPr>
        <p:blipFill rotWithShape="1">
          <a:blip r:embed="rId4">
            <a:alphaModFix/>
          </a:blip>
          <a:srcRect r="57493"/>
          <a:stretch/>
        </p:blipFill>
        <p:spPr>
          <a:xfrm>
            <a:off x="4979550" y="661450"/>
            <a:ext cx="1526724" cy="2138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1"/>
          <p:cNvSpPr txBox="1">
            <a:spLocks noGrp="1"/>
          </p:cNvSpPr>
          <p:nvPr>
            <p:ph type="title"/>
          </p:nvPr>
        </p:nvSpPr>
        <p:spPr>
          <a:xfrm>
            <a:off x="311700" y="3075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Examples of Context Changing the Note’s Value</a:t>
            </a:r>
            <a:endParaRPr/>
          </a:p>
        </p:txBody>
      </p:sp>
      <p:sp>
        <p:nvSpPr>
          <p:cNvPr id="127" name="Google Shape;127;p21"/>
          <p:cNvSpPr txBox="1">
            <a:spLocks noGrp="1"/>
          </p:cNvSpPr>
          <p:nvPr>
            <p:ph type="body" idx="1"/>
          </p:nvPr>
        </p:nvSpPr>
        <p:spPr>
          <a:xfrm>
            <a:off x="382950" y="943425"/>
            <a:ext cx="8089500" cy="4539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Mensuration:</a:t>
            </a:r>
            <a:r>
              <a:rPr lang="en-CA" dirty="0"/>
              <a:t> </a:t>
            </a:r>
            <a:r>
              <a:rPr lang="en-CA" dirty="0" smtClean="0"/>
              <a:t>      </a:t>
            </a:r>
            <a:r>
              <a:rPr lang="en" dirty="0" smtClean="0"/>
              <a:t>modus </a:t>
            </a:r>
            <a:r>
              <a:rPr lang="en" dirty="0"/>
              <a:t>(longs) = </a:t>
            </a:r>
            <a:r>
              <a:rPr lang="en" dirty="0" smtClean="0"/>
              <a:t>3</a:t>
            </a:r>
            <a:r>
              <a:rPr lang="en-CA" dirty="0" smtClean="0"/>
              <a:t>    </a:t>
            </a:r>
            <a:r>
              <a:rPr lang="en" dirty="0" smtClean="0"/>
              <a:t>→</a:t>
            </a:r>
            <a:r>
              <a:rPr lang="en-CA" dirty="0" smtClean="0"/>
              <a:t>    </a:t>
            </a:r>
            <a:r>
              <a:rPr lang="en" dirty="0" smtClean="0"/>
              <a:t>Longs </a:t>
            </a:r>
            <a:r>
              <a:rPr lang="en" dirty="0"/>
              <a:t>are perfect by default</a:t>
            </a:r>
            <a:endParaRPr dirty="0"/>
          </a:p>
        </p:txBody>
      </p:sp>
      <p:sp>
        <p:nvSpPr>
          <p:cNvPr id="128" name="Google Shape;12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29" name="Google Shape;129;p21"/>
          <p:cNvPicPr preferRelativeResize="0"/>
          <p:nvPr/>
        </p:nvPicPr>
        <p:blipFill>
          <a:blip r:embed="rId3">
            <a:alphaModFix/>
          </a:blip>
          <a:stretch>
            <a:fillRect/>
          </a:stretch>
        </p:blipFill>
        <p:spPr>
          <a:xfrm>
            <a:off x="665125" y="1546575"/>
            <a:ext cx="2605775" cy="665725"/>
          </a:xfrm>
          <a:prstGeom prst="rect">
            <a:avLst/>
          </a:prstGeom>
          <a:noFill/>
          <a:ln>
            <a:noFill/>
          </a:ln>
        </p:spPr>
      </p:pic>
      <p:pic>
        <p:nvPicPr>
          <p:cNvPr id="130" name="Google Shape;130;p21"/>
          <p:cNvPicPr preferRelativeResize="0"/>
          <p:nvPr/>
        </p:nvPicPr>
        <p:blipFill>
          <a:blip r:embed="rId4">
            <a:alphaModFix/>
          </a:blip>
          <a:stretch>
            <a:fillRect/>
          </a:stretch>
        </p:blipFill>
        <p:spPr>
          <a:xfrm>
            <a:off x="665125" y="2510425"/>
            <a:ext cx="3495096" cy="665725"/>
          </a:xfrm>
          <a:prstGeom prst="rect">
            <a:avLst/>
          </a:prstGeom>
          <a:noFill/>
          <a:ln>
            <a:noFill/>
          </a:ln>
        </p:spPr>
      </p:pic>
      <p:pic>
        <p:nvPicPr>
          <p:cNvPr id="131" name="Google Shape;131;p21"/>
          <p:cNvPicPr preferRelativeResize="0"/>
          <p:nvPr/>
        </p:nvPicPr>
        <p:blipFill>
          <a:blip r:embed="rId5">
            <a:alphaModFix/>
          </a:blip>
          <a:stretch>
            <a:fillRect/>
          </a:stretch>
        </p:blipFill>
        <p:spPr>
          <a:xfrm>
            <a:off x="665125" y="3626675"/>
            <a:ext cx="4480299" cy="665725"/>
          </a:xfrm>
          <a:prstGeom prst="rect">
            <a:avLst/>
          </a:prstGeom>
          <a:noFill/>
          <a:ln>
            <a:noFill/>
          </a:ln>
        </p:spPr>
      </p:pic>
      <p:sp>
        <p:nvSpPr>
          <p:cNvPr id="132" name="Google Shape;132;p21"/>
          <p:cNvSpPr/>
          <p:nvPr/>
        </p:nvSpPr>
        <p:spPr>
          <a:xfrm>
            <a:off x="663275" y="1559750"/>
            <a:ext cx="759000" cy="6525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1"/>
          <p:cNvSpPr/>
          <p:nvPr/>
        </p:nvSpPr>
        <p:spPr>
          <a:xfrm>
            <a:off x="1422275" y="1559800"/>
            <a:ext cx="759000" cy="6525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1"/>
          <p:cNvSpPr/>
          <p:nvPr/>
        </p:nvSpPr>
        <p:spPr>
          <a:xfrm>
            <a:off x="663275" y="2487200"/>
            <a:ext cx="759000" cy="6525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a:off x="2283375" y="2487200"/>
            <a:ext cx="759000" cy="6525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6" name="Google Shape;136;p21"/>
          <p:cNvPicPr preferRelativeResize="0"/>
          <p:nvPr/>
        </p:nvPicPr>
        <p:blipFill>
          <a:blip r:embed="rId6">
            <a:alphaModFix/>
          </a:blip>
          <a:stretch>
            <a:fillRect/>
          </a:stretch>
        </p:blipFill>
        <p:spPr>
          <a:xfrm>
            <a:off x="665125" y="3252126"/>
            <a:ext cx="1053851" cy="172500"/>
          </a:xfrm>
          <a:prstGeom prst="rect">
            <a:avLst/>
          </a:prstGeom>
          <a:noFill/>
          <a:ln>
            <a:noFill/>
          </a:ln>
        </p:spPr>
      </p:pic>
      <p:cxnSp>
        <p:nvCxnSpPr>
          <p:cNvPr id="137" name="Google Shape;137;p21"/>
          <p:cNvCxnSpPr/>
          <p:nvPr/>
        </p:nvCxnSpPr>
        <p:spPr>
          <a:xfrm flipH="1">
            <a:off x="1523450" y="3209600"/>
            <a:ext cx="202200" cy="240300"/>
          </a:xfrm>
          <a:prstGeom prst="straightConnector1">
            <a:avLst/>
          </a:prstGeom>
          <a:noFill/>
          <a:ln w="19050" cap="flat" cmpd="sng">
            <a:solidFill>
              <a:srgbClr val="FF0000"/>
            </a:solidFill>
            <a:prstDash val="solid"/>
            <a:round/>
            <a:headEnd type="none" w="med" len="med"/>
            <a:tailEnd type="none" w="med" len="med"/>
          </a:ln>
        </p:spPr>
      </p:cxnSp>
      <p:sp>
        <p:nvSpPr>
          <p:cNvPr id="138" name="Google Shape;138;p21"/>
          <p:cNvSpPr/>
          <p:nvPr/>
        </p:nvSpPr>
        <p:spPr>
          <a:xfrm>
            <a:off x="663275" y="2482163"/>
            <a:ext cx="1620000" cy="6525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1"/>
          <p:cNvSpPr/>
          <p:nvPr/>
        </p:nvSpPr>
        <p:spPr>
          <a:xfrm>
            <a:off x="663275" y="3626675"/>
            <a:ext cx="759000" cy="6525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1"/>
          <p:cNvSpPr/>
          <p:nvPr/>
        </p:nvSpPr>
        <p:spPr>
          <a:xfrm>
            <a:off x="3225625" y="3626675"/>
            <a:ext cx="759000" cy="6525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1"/>
          <p:cNvSpPr txBox="1"/>
          <p:nvPr/>
        </p:nvSpPr>
        <p:spPr>
          <a:xfrm>
            <a:off x="2522425" y="3955775"/>
            <a:ext cx="474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x 2</a:t>
            </a:r>
            <a:endParaRPr/>
          </a:p>
        </p:txBody>
      </p:sp>
      <p:pic>
        <p:nvPicPr>
          <p:cNvPr id="142" name="Google Shape;142;p21"/>
          <p:cNvPicPr preferRelativeResize="0"/>
          <p:nvPr/>
        </p:nvPicPr>
        <p:blipFill>
          <a:blip r:embed="rId7">
            <a:alphaModFix/>
          </a:blip>
          <a:stretch>
            <a:fillRect/>
          </a:stretch>
        </p:blipFill>
        <p:spPr>
          <a:xfrm>
            <a:off x="2337015" y="4427150"/>
            <a:ext cx="651723" cy="240300"/>
          </a:xfrm>
          <a:prstGeom prst="rect">
            <a:avLst/>
          </a:prstGeom>
          <a:noFill/>
          <a:ln>
            <a:noFill/>
          </a:ln>
        </p:spPr>
      </p:pic>
      <p:sp>
        <p:nvSpPr>
          <p:cNvPr id="143" name="Google Shape;143;p21"/>
          <p:cNvSpPr/>
          <p:nvPr/>
        </p:nvSpPr>
        <p:spPr>
          <a:xfrm>
            <a:off x="1422275" y="3612275"/>
            <a:ext cx="1803300" cy="652500"/>
          </a:xfrm>
          <a:prstGeom prst="rect">
            <a:avLst/>
          </a:prstGeom>
          <a:noFill/>
          <a:ln w="19050" cap="flat" cmpd="sng">
            <a:solidFill>
              <a:srgbClr val="3C78D8"/>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txBox="1"/>
          <p:nvPr/>
        </p:nvSpPr>
        <p:spPr>
          <a:xfrm>
            <a:off x="4573125" y="2611625"/>
            <a:ext cx="1830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Perfect → Imperfect</a:t>
            </a:r>
            <a:endParaRPr/>
          </a:p>
        </p:txBody>
      </p:sp>
      <p:sp>
        <p:nvSpPr>
          <p:cNvPr id="145" name="Google Shape;145;p21"/>
          <p:cNvSpPr txBox="1"/>
          <p:nvPr/>
        </p:nvSpPr>
        <p:spPr>
          <a:xfrm>
            <a:off x="5407100" y="3741725"/>
            <a:ext cx="996300" cy="39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Alteration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34"/>
                                        </p:tgtEl>
                                      </p:cBhvr>
                                    </p:animEffect>
                                    <p:set>
                                      <p:cBhvr>
                                        <p:cTn id="33" dur="1" fill="hold">
                                          <p:stCondLst>
                                            <p:cond delay="500"/>
                                          </p:stCondLst>
                                        </p:cTn>
                                        <p:tgtEl>
                                          <p:spTgt spid="134"/>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38"/>
                                        </p:tgtEl>
                                        <p:attrNameLst>
                                          <p:attrName>style.visibility</p:attrName>
                                        </p:attrNameLst>
                                      </p:cBhvr>
                                      <p:to>
                                        <p:strVal val="visible"/>
                                      </p:to>
                                    </p:set>
                                    <p:animEffect transition="in" filter="fade">
                                      <p:cBhvr>
                                        <p:cTn id="36" dur="500"/>
                                        <p:tgtEl>
                                          <p:spTgt spid="138"/>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42"/>
                                        </p:tgtEl>
                                        <p:attrNameLst>
                                          <p:attrName>style.visibility</p:attrName>
                                        </p:attrNameLst>
                                      </p:cBhvr>
                                      <p:to>
                                        <p:strVal val="visible"/>
                                      </p:to>
                                    </p:set>
                                    <p:animEffect transition="in" filter="fade">
                                      <p:cBhvr>
                                        <p:cTn id="63" dur="300"/>
                                        <p:tgtEl>
                                          <p:spTgt spid="14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43"/>
                                        </p:tgtEl>
                                        <p:attrNameLst>
                                          <p:attrName>style.visibility</p:attrName>
                                        </p:attrNameLst>
                                      </p:cBhvr>
                                      <p:to>
                                        <p:strVal val="visible"/>
                                      </p:to>
                                    </p:set>
                                    <p:animEffect transition="in" filter="fade">
                                      <p:cBhvr>
                                        <p:cTn id="68"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2478</Words>
  <Application>Microsoft Macintosh PowerPoint</Application>
  <PresentationFormat>On-screen Show (16:9)</PresentationFormat>
  <Paragraphs>342</Paragraphs>
  <Slides>29</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Courier New</vt:lpstr>
      <vt:lpstr>Helvetica Neue</vt:lpstr>
      <vt:lpstr>Helvetica Neue Light</vt:lpstr>
      <vt:lpstr>Arial</vt:lpstr>
      <vt:lpstr>Simple Light</vt:lpstr>
      <vt:lpstr>A Methodology for Encoding Mensural Music: Introducing the Mensural MEI Translator</vt:lpstr>
      <vt:lpstr>PowerPoint Presentation</vt:lpstr>
      <vt:lpstr>And how can we get them encoded into Mensural MEI files?</vt:lpstr>
      <vt:lpstr>The Mensural MEI Translator</vt:lpstr>
      <vt:lpstr>A straightforward method to encode music repertories from the later Middle Ages and the Renaissance  </vt:lpstr>
      <vt:lpstr>Mensural Notation 101</vt:lpstr>
      <vt:lpstr>Mensural Notation</vt:lpstr>
      <vt:lpstr>Mensural Notation</vt:lpstr>
      <vt:lpstr>Examples of Context Changing the Note’s Value</vt:lpstr>
      <vt:lpstr>Methodology for Encoding Mensural Music</vt:lpstr>
      <vt:lpstr>Methodology</vt:lpstr>
      <vt:lpstr>Methodology</vt:lpstr>
      <vt:lpstr>Step 1: Transcribe</vt:lpstr>
      <vt:lpstr>PowerPoint Presentation</vt:lpstr>
      <vt:lpstr>Repertoire for first phase of ‘Measuring Polyphony’ project</vt:lpstr>
      <vt:lpstr>PowerPoint Presentation</vt:lpstr>
      <vt:lpstr>Step 3: The Mensural MEI Translator</vt:lpstr>
      <vt:lpstr>Four actions</vt:lpstr>
      <vt:lpstr>Remove measure-related information</vt:lpstr>
      <vt:lpstr>2. Substitutes the CMN articulation marks with the appropriate mensural notation element (or attribute)</vt:lpstr>
      <vt:lpstr>3. Changes the CMN note names to the corresponding mensural note names</vt:lpstr>
      <vt:lpstr>4. Determines and encodes the quality of the note within the &lt;note&gt; element</vt:lpstr>
      <vt:lpstr>4. Determines and encodes the quality of the note within the &lt;note&gt; element</vt:lpstr>
      <vt:lpstr>Examples: Imperfect, Altered, Perfect</vt:lpstr>
      <vt:lpstr>Examples: Minor and Major Semibreves</vt:lpstr>
      <vt:lpstr>Mensural MEI Translator</vt:lpstr>
      <vt:lpstr>In Conclusion</vt:lpstr>
      <vt:lpstr>In Conclusion </vt:lpstr>
      <vt:lpstr>Thank you!  https://github.com/DDMAL/CMN-MEI_to_MensuralMEI_Translator</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Methodology for Encoding Mensural Music: Introducing the Mensural MEI Translator</dc:title>
  <cp:lastModifiedBy>thomaemartha@gmail.com</cp:lastModifiedBy>
  <cp:revision>4</cp:revision>
  <dcterms:modified xsi:type="dcterms:W3CDTF">2019-12-05T01:46:46Z</dcterms:modified>
</cp:coreProperties>
</file>